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096" r:id="rId2"/>
    <p:sldId id="1126" r:id="rId3"/>
    <p:sldId id="2103" r:id="rId4"/>
    <p:sldId id="2105" r:id="rId5"/>
    <p:sldId id="2084" r:id="rId6"/>
    <p:sldId id="310" r:id="rId7"/>
    <p:sldId id="311" r:id="rId8"/>
    <p:sldId id="348" r:id="rId9"/>
    <p:sldId id="2095" r:id="rId10"/>
    <p:sldId id="370" r:id="rId11"/>
    <p:sldId id="341" r:id="rId12"/>
    <p:sldId id="315" r:id="rId13"/>
    <p:sldId id="316" r:id="rId14"/>
    <p:sldId id="2085" r:id="rId15"/>
    <p:sldId id="347" r:id="rId16"/>
    <p:sldId id="313" r:id="rId17"/>
    <p:sldId id="371" r:id="rId18"/>
    <p:sldId id="372" r:id="rId19"/>
    <p:sldId id="374" r:id="rId20"/>
    <p:sldId id="373" r:id="rId21"/>
    <p:sldId id="375" r:id="rId22"/>
    <p:sldId id="2097" r:id="rId23"/>
    <p:sldId id="309" r:id="rId24"/>
    <p:sldId id="376" r:id="rId25"/>
    <p:sldId id="381" r:id="rId26"/>
    <p:sldId id="382" r:id="rId27"/>
    <p:sldId id="383" r:id="rId28"/>
    <p:sldId id="384" r:id="rId29"/>
    <p:sldId id="367" r:id="rId30"/>
    <p:sldId id="378" r:id="rId31"/>
    <p:sldId id="319" r:id="rId32"/>
    <p:sldId id="1321" r:id="rId33"/>
    <p:sldId id="379" r:id="rId34"/>
    <p:sldId id="318" r:id="rId35"/>
    <p:sldId id="320" r:id="rId36"/>
    <p:sldId id="322" r:id="rId37"/>
    <p:sldId id="324" r:id="rId38"/>
    <p:sldId id="2089" r:id="rId39"/>
    <p:sldId id="2090" r:id="rId40"/>
    <p:sldId id="2091" r:id="rId41"/>
    <p:sldId id="349" r:id="rId42"/>
    <p:sldId id="385" r:id="rId43"/>
    <p:sldId id="386" r:id="rId44"/>
    <p:sldId id="2107" r:id="rId45"/>
    <p:sldId id="1335" r:id="rId46"/>
    <p:sldId id="1336" r:id="rId47"/>
    <p:sldId id="1337" r:id="rId48"/>
    <p:sldId id="2106" r:id="rId49"/>
    <p:sldId id="258" r:id="rId50"/>
    <p:sldId id="256" r:id="rId51"/>
    <p:sldId id="257" r:id="rId52"/>
    <p:sldId id="259" r:id="rId53"/>
    <p:sldId id="260" r:id="rId54"/>
    <p:sldId id="1325" r:id="rId55"/>
    <p:sldId id="264" r:id="rId56"/>
    <p:sldId id="261" r:id="rId57"/>
    <p:sldId id="262" r:id="rId58"/>
    <p:sldId id="263" r:id="rId59"/>
    <p:sldId id="2098" r:id="rId60"/>
    <p:sldId id="2102" r:id="rId61"/>
    <p:sldId id="2101" r:id="rId62"/>
    <p:sldId id="342" r:id="rId63"/>
    <p:sldId id="343" r:id="rId64"/>
    <p:sldId id="2108" r:id="rId65"/>
    <p:sldId id="1322" r:id="rId66"/>
    <p:sldId id="34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/>
    <p:restoredTop sz="96322"/>
  </p:normalViewPr>
  <p:slideViewPr>
    <p:cSldViewPr snapToGrid="0" snapToObjects="1">
      <p:cViewPr varScale="1">
        <p:scale>
          <a:sx n="118" d="100"/>
          <a:sy n="118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A3A03-7BDC-B34B-85BE-6E924B52F079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A8C98E-1D1C-7240-9B31-AEE029CE1AA3}">
      <dgm:prSet phldrT="[Text]"/>
      <dgm:spPr/>
      <dgm:t>
        <a:bodyPr/>
        <a:lstStyle/>
        <a:p>
          <a:r>
            <a:rPr lang="en-US" dirty="0"/>
            <a:t>Product</a:t>
          </a:r>
        </a:p>
      </dgm:t>
    </dgm:pt>
    <dgm:pt modelId="{B5664132-572F-B64E-89EB-BD15496F9B68}" type="parTrans" cxnId="{87D1A580-23F9-6147-BE5D-35B864DB0A28}">
      <dgm:prSet/>
      <dgm:spPr/>
      <dgm:t>
        <a:bodyPr/>
        <a:lstStyle/>
        <a:p>
          <a:endParaRPr lang="en-US"/>
        </a:p>
      </dgm:t>
    </dgm:pt>
    <dgm:pt modelId="{46A06478-047D-0D4E-8FA0-51CE10321C5A}" type="sibTrans" cxnId="{87D1A580-23F9-6147-BE5D-35B864DB0A28}">
      <dgm:prSet/>
      <dgm:spPr/>
      <dgm:t>
        <a:bodyPr/>
        <a:lstStyle/>
        <a:p>
          <a:endParaRPr lang="en-US"/>
        </a:p>
      </dgm:t>
    </dgm:pt>
    <dgm:pt modelId="{63F815CA-C830-8B42-A56B-228A10C92535}">
      <dgm:prSet phldrT="[Text]"/>
      <dgm:spPr/>
      <dgm:t>
        <a:bodyPr/>
        <a:lstStyle/>
        <a:p>
          <a:r>
            <a:rPr lang="en-US" dirty="0"/>
            <a:t>Vulnerability</a:t>
          </a:r>
        </a:p>
      </dgm:t>
    </dgm:pt>
    <dgm:pt modelId="{FF26554C-D1B4-0F45-BFAD-0EE12CF6AD2C}" type="parTrans" cxnId="{698D6E6B-B0C7-8D44-A45C-B0AE4D91A4FC}">
      <dgm:prSet/>
      <dgm:spPr/>
      <dgm:t>
        <a:bodyPr/>
        <a:lstStyle/>
        <a:p>
          <a:endParaRPr lang="en-US"/>
        </a:p>
      </dgm:t>
    </dgm:pt>
    <dgm:pt modelId="{5B93BA81-A1C3-CD46-80D2-1D69E46B3AD2}" type="sibTrans" cxnId="{698D6E6B-B0C7-8D44-A45C-B0AE4D91A4FC}">
      <dgm:prSet/>
      <dgm:spPr/>
      <dgm:t>
        <a:bodyPr/>
        <a:lstStyle/>
        <a:p>
          <a:endParaRPr lang="en-US"/>
        </a:p>
      </dgm:t>
    </dgm:pt>
    <dgm:pt modelId="{7AF969E0-C875-B946-8CD0-1EFAD5EEED6F}">
      <dgm:prSet phldrT="[Text]"/>
      <dgm:spPr/>
      <dgm:t>
        <a:bodyPr/>
        <a:lstStyle/>
        <a:p>
          <a:r>
            <a:rPr lang="en-US" dirty="0"/>
            <a:t>Status</a:t>
          </a:r>
        </a:p>
      </dgm:t>
    </dgm:pt>
    <dgm:pt modelId="{1C6E9DAA-B6EC-974C-AD18-D511DCDEEE29}" type="parTrans" cxnId="{69C4135E-D18A-7643-9DE2-CF7999040405}">
      <dgm:prSet/>
      <dgm:spPr/>
      <dgm:t>
        <a:bodyPr/>
        <a:lstStyle/>
        <a:p>
          <a:endParaRPr lang="en-US"/>
        </a:p>
      </dgm:t>
    </dgm:pt>
    <dgm:pt modelId="{7DBF123A-E7ED-E444-8C3D-A0C56E27C7B7}" type="sibTrans" cxnId="{69C4135E-D18A-7643-9DE2-CF7999040405}">
      <dgm:prSet/>
      <dgm:spPr/>
      <dgm:t>
        <a:bodyPr/>
        <a:lstStyle/>
        <a:p>
          <a:endParaRPr lang="en-US"/>
        </a:p>
      </dgm:t>
    </dgm:pt>
    <dgm:pt modelId="{698D9000-BEFC-D34B-BA54-53B0F8FB3B9E}" type="pres">
      <dgm:prSet presAssocID="{F0DA3A03-7BDC-B34B-85BE-6E924B52F079}" presName="Name0" presStyleCnt="0">
        <dgm:presLayoutVars>
          <dgm:dir/>
          <dgm:resizeHandles val="exact"/>
        </dgm:presLayoutVars>
      </dgm:prSet>
      <dgm:spPr/>
    </dgm:pt>
    <dgm:pt modelId="{A82B0C6E-643B-DD42-9FD9-07D28A4D0669}" type="pres">
      <dgm:prSet presAssocID="{0FA8C98E-1D1C-7240-9B31-AEE029CE1AA3}" presName="node" presStyleLbl="node1" presStyleIdx="0" presStyleCnt="3">
        <dgm:presLayoutVars>
          <dgm:bulletEnabled val="1"/>
        </dgm:presLayoutVars>
      </dgm:prSet>
      <dgm:spPr/>
    </dgm:pt>
    <dgm:pt modelId="{BEC6C3C0-9A87-714E-9E4D-34DB4882CB57}" type="pres">
      <dgm:prSet presAssocID="{46A06478-047D-0D4E-8FA0-51CE10321C5A}" presName="sibTrans" presStyleLbl="sibTrans2D1" presStyleIdx="0" presStyleCnt="3"/>
      <dgm:spPr/>
    </dgm:pt>
    <dgm:pt modelId="{9D0AC2E9-70D6-004E-852A-95C5C633C277}" type="pres">
      <dgm:prSet presAssocID="{46A06478-047D-0D4E-8FA0-51CE10321C5A}" presName="connectorText" presStyleLbl="sibTrans2D1" presStyleIdx="0" presStyleCnt="3"/>
      <dgm:spPr/>
    </dgm:pt>
    <dgm:pt modelId="{92F378AE-8F18-5747-B859-101F4A8C7D98}" type="pres">
      <dgm:prSet presAssocID="{63F815CA-C830-8B42-A56B-228A10C92535}" presName="node" presStyleLbl="node1" presStyleIdx="1" presStyleCnt="3">
        <dgm:presLayoutVars>
          <dgm:bulletEnabled val="1"/>
        </dgm:presLayoutVars>
      </dgm:prSet>
      <dgm:spPr/>
    </dgm:pt>
    <dgm:pt modelId="{D9A7F111-1F22-CB44-B8E9-704F45AE7AC8}" type="pres">
      <dgm:prSet presAssocID="{5B93BA81-A1C3-CD46-80D2-1D69E46B3AD2}" presName="sibTrans" presStyleLbl="sibTrans2D1" presStyleIdx="1" presStyleCnt="3"/>
      <dgm:spPr/>
    </dgm:pt>
    <dgm:pt modelId="{430F9387-EB17-D04E-B7F0-CA8B294758F9}" type="pres">
      <dgm:prSet presAssocID="{5B93BA81-A1C3-CD46-80D2-1D69E46B3AD2}" presName="connectorText" presStyleLbl="sibTrans2D1" presStyleIdx="1" presStyleCnt="3"/>
      <dgm:spPr/>
    </dgm:pt>
    <dgm:pt modelId="{B588C205-602F-1B48-B81A-0055F5674BD6}" type="pres">
      <dgm:prSet presAssocID="{7AF969E0-C875-B946-8CD0-1EFAD5EEED6F}" presName="node" presStyleLbl="node1" presStyleIdx="2" presStyleCnt="3">
        <dgm:presLayoutVars>
          <dgm:bulletEnabled val="1"/>
        </dgm:presLayoutVars>
      </dgm:prSet>
      <dgm:spPr/>
    </dgm:pt>
    <dgm:pt modelId="{0FF8CB9B-A50A-9643-893F-961CAF0E7BFF}" type="pres">
      <dgm:prSet presAssocID="{7DBF123A-E7ED-E444-8C3D-A0C56E27C7B7}" presName="sibTrans" presStyleLbl="sibTrans2D1" presStyleIdx="2" presStyleCnt="3"/>
      <dgm:spPr/>
    </dgm:pt>
    <dgm:pt modelId="{3DEE2873-5353-CD42-9511-227F07E85368}" type="pres">
      <dgm:prSet presAssocID="{7DBF123A-E7ED-E444-8C3D-A0C56E27C7B7}" presName="connectorText" presStyleLbl="sibTrans2D1" presStyleIdx="2" presStyleCnt="3"/>
      <dgm:spPr/>
    </dgm:pt>
  </dgm:ptLst>
  <dgm:cxnLst>
    <dgm:cxn modelId="{54E8581C-44AB-EC48-B7FE-466F34EA097F}" type="presOf" srcId="{46A06478-047D-0D4E-8FA0-51CE10321C5A}" destId="{BEC6C3C0-9A87-714E-9E4D-34DB4882CB57}" srcOrd="0" destOrd="0" presId="urn:microsoft.com/office/officeart/2005/8/layout/cycle7"/>
    <dgm:cxn modelId="{8782E044-BA59-8443-A8D9-7C808FC39074}" type="presOf" srcId="{0FA8C98E-1D1C-7240-9B31-AEE029CE1AA3}" destId="{A82B0C6E-643B-DD42-9FD9-07D28A4D0669}" srcOrd="0" destOrd="0" presId="urn:microsoft.com/office/officeart/2005/8/layout/cycle7"/>
    <dgm:cxn modelId="{05E8E857-F427-F44F-9D2C-356858C97B28}" type="presOf" srcId="{7DBF123A-E7ED-E444-8C3D-A0C56E27C7B7}" destId="{0FF8CB9B-A50A-9643-893F-961CAF0E7BFF}" srcOrd="0" destOrd="0" presId="urn:microsoft.com/office/officeart/2005/8/layout/cycle7"/>
    <dgm:cxn modelId="{69C4135E-D18A-7643-9DE2-CF7999040405}" srcId="{F0DA3A03-7BDC-B34B-85BE-6E924B52F079}" destId="{7AF969E0-C875-B946-8CD0-1EFAD5EEED6F}" srcOrd="2" destOrd="0" parTransId="{1C6E9DAA-B6EC-974C-AD18-D511DCDEEE29}" sibTransId="{7DBF123A-E7ED-E444-8C3D-A0C56E27C7B7}"/>
    <dgm:cxn modelId="{7E3F2563-3840-574D-9E68-33CA83B308A6}" type="presOf" srcId="{5B93BA81-A1C3-CD46-80D2-1D69E46B3AD2}" destId="{D9A7F111-1F22-CB44-B8E9-704F45AE7AC8}" srcOrd="0" destOrd="0" presId="urn:microsoft.com/office/officeart/2005/8/layout/cycle7"/>
    <dgm:cxn modelId="{698D6E6B-B0C7-8D44-A45C-B0AE4D91A4FC}" srcId="{F0DA3A03-7BDC-B34B-85BE-6E924B52F079}" destId="{63F815CA-C830-8B42-A56B-228A10C92535}" srcOrd="1" destOrd="0" parTransId="{FF26554C-D1B4-0F45-BFAD-0EE12CF6AD2C}" sibTransId="{5B93BA81-A1C3-CD46-80D2-1D69E46B3AD2}"/>
    <dgm:cxn modelId="{0076E870-BFA4-F847-97E8-C678FD0439C8}" type="presOf" srcId="{7DBF123A-E7ED-E444-8C3D-A0C56E27C7B7}" destId="{3DEE2873-5353-CD42-9511-227F07E85368}" srcOrd="1" destOrd="0" presId="urn:microsoft.com/office/officeart/2005/8/layout/cycle7"/>
    <dgm:cxn modelId="{D0C69173-BD2E-454E-A644-708F9EF0B495}" type="presOf" srcId="{F0DA3A03-7BDC-B34B-85BE-6E924B52F079}" destId="{698D9000-BEFC-D34B-BA54-53B0F8FB3B9E}" srcOrd="0" destOrd="0" presId="urn:microsoft.com/office/officeart/2005/8/layout/cycle7"/>
    <dgm:cxn modelId="{87D1A580-23F9-6147-BE5D-35B864DB0A28}" srcId="{F0DA3A03-7BDC-B34B-85BE-6E924B52F079}" destId="{0FA8C98E-1D1C-7240-9B31-AEE029CE1AA3}" srcOrd="0" destOrd="0" parTransId="{B5664132-572F-B64E-89EB-BD15496F9B68}" sibTransId="{46A06478-047D-0D4E-8FA0-51CE10321C5A}"/>
    <dgm:cxn modelId="{26655C88-9566-6B42-8D4D-C6C7CFCCDEEC}" type="presOf" srcId="{63F815CA-C830-8B42-A56B-228A10C92535}" destId="{92F378AE-8F18-5747-B859-101F4A8C7D98}" srcOrd="0" destOrd="0" presId="urn:microsoft.com/office/officeart/2005/8/layout/cycle7"/>
    <dgm:cxn modelId="{715BC59D-CF3B-3B46-8B8C-588C4B75413F}" type="presOf" srcId="{7AF969E0-C875-B946-8CD0-1EFAD5EEED6F}" destId="{B588C205-602F-1B48-B81A-0055F5674BD6}" srcOrd="0" destOrd="0" presId="urn:microsoft.com/office/officeart/2005/8/layout/cycle7"/>
    <dgm:cxn modelId="{C242B4B1-3492-AB4C-895F-A11CE9C03117}" type="presOf" srcId="{46A06478-047D-0D4E-8FA0-51CE10321C5A}" destId="{9D0AC2E9-70D6-004E-852A-95C5C633C277}" srcOrd="1" destOrd="0" presId="urn:microsoft.com/office/officeart/2005/8/layout/cycle7"/>
    <dgm:cxn modelId="{2469EBF6-E381-6E46-9AE4-543E512F19BB}" type="presOf" srcId="{5B93BA81-A1C3-CD46-80D2-1D69E46B3AD2}" destId="{430F9387-EB17-D04E-B7F0-CA8B294758F9}" srcOrd="1" destOrd="0" presId="urn:microsoft.com/office/officeart/2005/8/layout/cycle7"/>
    <dgm:cxn modelId="{A3209ACC-2E37-EC4E-8300-60598D5F34CA}" type="presParOf" srcId="{698D9000-BEFC-D34B-BA54-53B0F8FB3B9E}" destId="{A82B0C6E-643B-DD42-9FD9-07D28A4D0669}" srcOrd="0" destOrd="0" presId="urn:microsoft.com/office/officeart/2005/8/layout/cycle7"/>
    <dgm:cxn modelId="{22D62203-E0E0-DD46-8F3F-66E465CD0B29}" type="presParOf" srcId="{698D9000-BEFC-D34B-BA54-53B0F8FB3B9E}" destId="{BEC6C3C0-9A87-714E-9E4D-34DB4882CB57}" srcOrd="1" destOrd="0" presId="urn:microsoft.com/office/officeart/2005/8/layout/cycle7"/>
    <dgm:cxn modelId="{0C957686-B0D5-F840-84CA-B53EC488618E}" type="presParOf" srcId="{BEC6C3C0-9A87-714E-9E4D-34DB4882CB57}" destId="{9D0AC2E9-70D6-004E-852A-95C5C633C277}" srcOrd="0" destOrd="0" presId="urn:microsoft.com/office/officeart/2005/8/layout/cycle7"/>
    <dgm:cxn modelId="{3F1AA8A7-8287-A245-AFF4-D664D6565198}" type="presParOf" srcId="{698D9000-BEFC-D34B-BA54-53B0F8FB3B9E}" destId="{92F378AE-8F18-5747-B859-101F4A8C7D98}" srcOrd="2" destOrd="0" presId="urn:microsoft.com/office/officeart/2005/8/layout/cycle7"/>
    <dgm:cxn modelId="{245E6B9E-58D6-B54D-8D08-11A5EACEB52C}" type="presParOf" srcId="{698D9000-BEFC-D34B-BA54-53B0F8FB3B9E}" destId="{D9A7F111-1F22-CB44-B8E9-704F45AE7AC8}" srcOrd="3" destOrd="0" presId="urn:microsoft.com/office/officeart/2005/8/layout/cycle7"/>
    <dgm:cxn modelId="{615622D2-13C7-244C-8F6F-3619A59A5667}" type="presParOf" srcId="{D9A7F111-1F22-CB44-B8E9-704F45AE7AC8}" destId="{430F9387-EB17-D04E-B7F0-CA8B294758F9}" srcOrd="0" destOrd="0" presId="urn:microsoft.com/office/officeart/2005/8/layout/cycle7"/>
    <dgm:cxn modelId="{04CCE0CF-17B9-0149-99B3-24493D8152F8}" type="presParOf" srcId="{698D9000-BEFC-D34B-BA54-53B0F8FB3B9E}" destId="{B588C205-602F-1B48-B81A-0055F5674BD6}" srcOrd="4" destOrd="0" presId="urn:microsoft.com/office/officeart/2005/8/layout/cycle7"/>
    <dgm:cxn modelId="{49EDE63E-7541-1F4C-A159-695104F9A907}" type="presParOf" srcId="{698D9000-BEFC-D34B-BA54-53B0F8FB3B9E}" destId="{0FF8CB9B-A50A-9643-893F-961CAF0E7BFF}" srcOrd="5" destOrd="0" presId="urn:microsoft.com/office/officeart/2005/8/layout/cycle7"/>
    <dgm:cxn modelId="{FDD6D45D-BB35-114C-93BE-98E3422C7F38}" type="presParOf" srcId="{0FF8CB9B-A50A-9643-893F-961CAF0E7BFF}" destId="{3DEE2873-5353-CD42-9511-227F07E8536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B0C6E-643B-DD42-9FD9-07D28A4D0669}">
      <dsp:nvSpPr>
        <dsp:cNvPr id="0" name=""/>
        <dsp:cNvSpPr/>
      </dsp:nvSpPr>
      <dsp:spPr>
        <a:xfrm>
          <a:off x="2351833" y="1134"/>
          <a:ext cx="2379501" cy="118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Product</a:t>
          </a:r>
        </a:p>
      </dsp:txBody>
      <dsp:txXfrm>
        <a:off x="2386680" y="35981"/>
        <a:ext cx="2309807" cy="1120056"/>
      </dsp:txXfrm>
    </dsp:sp>
    <dsp:sp modelId="{BEC6C3C0-9A87-714E-9E4D-34DB4882CB57}">
      <dsp:nvSpPr>
        <dsp:cNvPr id="0" name=""/>
        <dsp:cNvSpPr/>
      </dsp:nvSpPr>
      <dsp:spPr>
        <a:xfrm rot="3600000">
          <a:off x="3904189" y="2088663"/>
          <a:ext cx="1238772" cy="416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029113" y="2171945"/>
        <a:ext cx="988924" cy="249848"/>
      </dsp:txXfrm>
    </dsp:sp>
    <dsp:sp modelId="{92F378AE-8F18-5747-B859-101F4A8C7D98}">
      <dsp:nvSpPr>
        <dsp:cNvPr id="0" name=""/>
        <dsp:cNvSpPr/>
      </dsp:nvSpPr>
      <dsp:spPr>
        <a:xfrm>
          <a:off x="4315816" y="3402853"/>
          <a:ext cx="2379501" cy="118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Vulnerability</a:t>
          </a:r>
        </a:p>
      </dsp:txBody>
      <dsp:txXfrm>
        <a:off x="4350663" y="3437700"/>
        <a:ext cx="2309807" cy="1120056"/>
      </dsp:txXfrm>
    </dsp:sp>
    <dsp:sp modelId="{D9A7F111-1F22-CB44-B8E9-704F45AE7AC8}">
      <dsp:nvSpPr>
        <dsp:cNvPr id="0" name=""/>
        <dsp:cNvSpPr/>
      </dsp:nvSpPr>
      <dsp:spPr>
        <a:xfrm rot="10800000">
          <a:off x="2922197" y="3789522"/>
          <a:ext cx="1238772" cy="416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047121" y="3872804"/>
        <a:ext cx="988924" cy="249848"/>
      </dsp:txXfrm>
    </dsp:sp>
    <dsp:sp modelId="{B588C205-602F-1B48-B81A-0055F5674BD6}">
      <dsp:nvSpPr>
        <dsp:cNvPr id="0" name=""/>
        <dsp:cNvSpPr/>
      </dsp:nvSpPr>
      <dsp:spPr>
        <a:xfrm>
          <a:off x="387849" y="3402853"/>
          <a:ext cx="2379501" cy="118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Status</a:t>
          </a:r>
        </a:p>
      </dsp:txBody>
      <dsp:txXfrm>
        <a:off x="422696" y="3437700"/>
        <a:ext cx="2309807" cy="1120056"/>
      </dsp:txXfrm>
    </dsp:sp>
    <dsp:sp modelId="{0FF8CB9B-A50A-9643-893F-961CAF0E7BFF}">
      <dsp:nvSpPr>
        <dsp:cNvPr id="0" name=""/>
        <dsp:cNvSpPr/>
      </dsp:nvSpPr>
      <dsp:spPr>
        <a:xfrm rot="18000000">
          <a:off x="1940206" y="2088663"/>
          <a:ext cx="1238772" cy="416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5130" y="2171945"/>
        <a:ext cx="988924" cy="249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34452-BB4C-304D-BE1D-E25B0D721550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7D99-C0ED-8B42-9A0F-A53B133BC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anastasia-shuraeva?utm_content=attributionCopyText&amp;utm_medium=referral&amp;utm_source=pexels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girl-showing-artwork-while-standing-in-the-classroom-8466716/?utm_content=attributionCopyText&amp;utm_medium=referral&amp;utm_source=pexels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antesson89?utm_source=unsplash&amp;utm_medium=referral&amp;utm_content=creditCopyText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automation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Julia Child in her kitchen as photographed ©Lynn Gilbert, 1978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4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No remediation is required regarding this vulnerability.</a:t>
            </a:r>
          </a:p>
          <a:p>
            <a:r>
              <a:rPr lang="en-US" dirty="0">
                <a:effectLst/>
              </a:rPr>
              <a:t>This could for instance be because the code referenced in the vulnerability is not present, not exposed, compensating controls exist, or other factors.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2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No remediation is required regarding this vulnerability.</a:t>
            </a:r>
          </a:p>
          <a:p>
            <a:r>
              <a:rPr lang="en-US" dirty="0">
                <a:effectLst/>
              </a:rPr>
              <a:t>This could for instance be because the code referenced in the vulnerability is not present, not exposed, compensating controls exist, or other factors.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31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VEX</a:t>
            </a:r>
          </a:p>
          <a:p>
            <a:r>
              <a:rPr lang="de-DE" dirty="0"/>
              <a:t>(</a:t>
            </a:r>
            <a:r>
              <a:rPr lang="de-DE" dirty="0" err="1"/>
              <a:t>besides</a:t>
            </a:r>
            <a:r>
              <a:rPr lang="de-DE" dirty="0"/>
              <a:t>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n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Efficiently</a:t>
            </a:r>
            <a:endParaRPr lang="de-DE" dirty="0"/>
          </a:p>
          <a:p>
            <a:pPr lvl="1"/>
            <a:r>
              <a:rPr lang="de-DE" dirty="0" err="1"/>
              <a:t>Machine-readable</a:t>
            </a:r>
            <a:endParaRPr lang="de-DE" dirty="0"/>
          </a:p>
          <a:p>
            <a:pPr lvl="1"/>
            <a:r>
              <a:rPr lang="de-DE" dirty="0" err="1"/>
              <a:t>Automateable</a:t>
            </a:r>
            <a:endParaRPr lang="de-DE" dirty="0"/>
          </a:p>
          <a:p>
            <a:r>
              <a:rPr lang="de-DE" dirty="0" err="1"/>
              <a:t>ame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9320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Metadata (author, id, dates)</a:t>
            </a:r>
          </a:p>
          <a:p>
            <a:r>
              <a:rPr lang="en-US" dirty="0"/>
              <a:t>Products</a:t>
            </a:r>
          </a:p>
          <a:p>
            <a:r>
              <a:rPr lang="en-US" dirty="0"/>
              <a:t>Vulnerabilities</a:t>
            </a:r>
          </a:p>
          <a:p>
            <a:pPr lvl="1"/>
            <a:r>
              <a:rPr lang="en-US" dirty="0"/>
              <a:t>ID</a:t>
            </a:r>
          </a:p>
          <a:p>
            <a:pPr lvl="1"/>
            <a:r>
              <a:rPr lang="en-US" dirty="0"/>
              <a:t>Details</a:t>
            </a:r>
          </a:p>
          <a:p>
            <a:pPr lvl="1"/>
            <a:r>
              <a:rPr lang="en-US" dirty="0"/>
              <a:t>Product status</a:t>
            </a:r>
          </a:p>
          <a:p>
            <a:pPr lvl="1"/>
            <a:r>
              <a:rPr lang="en-US" dirty="0"/>
              <a:t>Action statement (remediations) or impact statement (why not affected)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82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Metadata (author, id, dates)</a:t>
            </a:r>
          </a:p>
          <a:p>
            <a:r>
              <a:rPr lang="en-US" dirty="0"/>
              <a:t>Products</a:t>
            </a:r>
          </a:p>
          <a:p>
            <a:r>
              <a:rPr lang="en-US" dirty="0"/>
              <a:t>Vulnerabilities</a:t>
            </a:r>
          </a:p>
          <a:p>
            <a:pPr lvl="1"/>
            <a:r>
              <a:rPr lang="en-US" dirty="0"/>
              <a:t>ID</a:t>
            </a:r>
          </a:p>
          <a:p>
            <a:pPr lvl="1"/>
            <a:r>
              <a:rPr lang="en-US" dirty="0"/>
              <a:t>Details</a:t>
            </a:r>
          </a:p>
          <a:p>
            <a:pPr lvl="1"/>
            <a:r>
              <a:rPr lang="en-US" dirty="0"/>
              <a:t>Product status</a:t>
            </a:r>
          </a:p>
          <a:p>
            <a:pPr lvl="1"/>
            <a:r>
              <a:rPr lang="en-US" dirty="0"/>
              <a:t>Action statement (remediations) or impact statement (why not affected)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06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54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use “artistic effects” to invert the colors</a:t>
            </a:r>
          </a:p>
        </p:txBody>
      </p:sp>
    </p:spTree>
    <p:extLst>
      <p:ext uri="{BB962C8B-B14F-4D97-AF65-F5344CB8AC3E}">
        <p14:creationId xmlns:p14="http://schemas.microsoft.com/office/powerpoint/2010/main" val="973949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Jens</a:t>
            </a:r>
          </a:p>
          <a:p>
            <a:r>
              <a:rPr lang="en-US" dirty="0"/>
              <a:t> Problem of overload is even more extreme for advisories</a:t>
            </a:r>
          </a:p>
          <a:p>
            <a:r>
              <a:rPr lang="en-US" dirty="0"/>
              <a:t>We are tasked by law with reading them</a:t>
            </a:r>
          </a:p>
        </p:txBody>
      </p:sp>
    </p:spTree>
    <p:extLst>
      <p:ext uri="{BB962C8B-B14F-4D97-AF65-F5344CB8AC3E}">
        <p14:creationId xmlns:p14="http://schemas.microsoft.com/office/powerpoint/2010/main" val="243817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the automation?</a:t>
            </a:r>
          </a:p>
        </p:txBody>
      </p:sp>
    </p:spTree>
    <p:extLst>
      <p:ext uri="{BB962C8B-B14F-4D97-AF65-F5344CB8AC3E}">
        <p14:creationId xmlns:p14="http://schemas.microsoft.com/office/powerpoint/2010/main" val="935612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4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Julia Child in her kitchen as photographed ©Lynn Gilbert, 1978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3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mohamed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abdelghaffar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www.pexels.com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/photo/man-in-black-jacket-771742/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44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assumptions – you have a product security team, and that they have some process for analyzing vulnerability data</a:t>
            </a:r>
          </a:p>
        </p:txBody>
      </p:sp>
    </p:spTree>
    <p:extLst>
      <p:ext uri="{BB962C8B-B14F-4D97-AF65-F5344CB8AC3E}">
        <p14:creationId xmlns:p14="http://schemas.microsoft.com/office/powerpoint/2010/main" val="2902135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VEX data can come from the vendor, or from a third party</a:t>
            </a:r>
          </a:p>
          <a:p>
            <a:r>
              <a:rPr lang="en-US" dirty="0"/>
              <a:t>Bug bounty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F5517-33CE-6B46-BE1E-393144A5D5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3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34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 Mikael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Blomkvist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www.pexels.com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/photo/woman-wearing-helmet-and-safety-vest-8960933/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1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Anastasia Shuraeva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Pexels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00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F5517-33CE-6B46-BE1E-393144A5D56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</p:txBody>
      </p:sp>
    </p:spTree>
    <p:extLst>
      <p:ext uri="{BB962C8B-B14F-4D97-AF65-F5344CB8AC3E}">
        <p14:creationId xmlns:p14="http://schemas.microsoft.com/office/powerpoint/2010/main" val="2923677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</p:txBody>
      </p:sp>
    </p:spTree>
    <p:extLst>
      <p:ext uri="{BB962C8B-B14F-4D97-AF65-F5344CB8AC3E}">
        <p14:creationId xmlns:p14="http://schemas.microsoft.com/office/powerpoint/2010/main" val="2514688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Andrea De Santis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17D99-C0ED-8B42-9A0F-A53B133BC19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 - </a:t>
            </a:r>
          </a:p>
          <a:p>
            <a:r>
              <a:rPr lang="en-US" dirty="0"/>
              <a:t>Limits of CVE</a:t>
            </a:r>
          </a:p>
          <a:p>
            <a:r>
              <a:rPr lang="en-US" dirty="0"/>
              <a:t>(or other vulnerability DBs)</a:t>
            </a:r>
          </a:p>
        </p:txBody>
      </p:sp>
    </p:spTree>
    <p:extLst>
      <p:ext uri="{BB962C8B-B14F-4D97-AF65-F5344CB8AC3E}">
        <p14:creationId xmlns:p14="http://schemas.microsoft.com/office/powerpoint/2010/main" val="1204089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Allan: Startups and open source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F5517-33CE-6B46-BE1E-393144A5D56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2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 look forward to having you join the conversation!</a:t>
            </a:r>
          </a:p>
        </p:txBody>
      </p:sp>
    </p:spTree>
    <p:extLst>
      <p:ext uri="{BB962C8B-B14F-4D97-AF65-F5344CB8AC3E}">
        <p14:creationId xmlns:p14="http://schemas.microsoft.com/office/powerpoint/2010/main" val="108069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F5517-33CE-6B46-BE1E-393144A5D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02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Allan</a:t>
            </a:r>
          </a:p>
          <a:p>
            <a:r>
              <a:rPr lang="en-US" dirty="0" err="1"/>
              <a:t>Openssl</a:t>
            </a:r>
            <a:r>
              <a:rPr lang="en-US" dirty="0"/>
              <a:t> 1.0.1</a:t>
            </a:r>
          </a:p>
          <a:p>
            <a:r>
              <a:rPr lang="en-US" dirty="0"/>
              <a:t>Cite some Veracode estimates</a:t>
            </a:r>
          </a:p>
          <a:p>
            <a:r>
              <a:rPr lang="en-US" dirty="0"/>
              <a:t>“estimates vary – some security vendors put it below 10% (although there’s a vested interest)”</a:t>
            </a:r>
          </a:p>
        </p:txBody>
      </p:sp>
    </p:spTree>
    <p:extLst>
      <p:ext uri="{BB962C8B-B14F-4D97-AF65-F5344CB8AC3E}">
        <p14:creationId xmlns:p14="http://schemas.microsoft.com/office/powerpoint/2010/main" val="394088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imaginary - Real world scaling</a:t>
            </a:r>
          </a:p>
        </p:txBody>
      </p:sp>
    </p:spTree>
    <p:extLst>
      <p:ext uri="{BB962C8B-B14F-4D97-AF65-F5344CB8AC3E}">
        <p14:creationId xmlns:p14="http://schemas.microsoft.com/office/powerpoint/2010/main" val="2529445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Actions are recommended to remediate or address this vulnerability.</a:t>
            </a:r>
          </a:p>
          <a:p>
            <a:r>
              <a:rPr lang="en-US" dirty="0">
                <a:effectLst/>
              </a:rPr>
              <a:t>This could include for instance learning more about the vulnerability and context, and/or making a risk-based decision to patch or apply defense-in-depth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2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2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Actions are recommended to remediate or address this vulnerability.</a:t>
            </a:r>
          </a:p>
          <a:p>
            <a:r>
              <a:rPr lang="en-US" dirty="0">
                <a:effectLst/>
              </a:rPr>
              <a:t>This could include for instance learning more about the vulnerability and context, and/or making a risk-based decision to patch or apply defense-in-depth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3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B89E-6FD0-2648-80A6-665FAE5B6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0B6BC-BD54-424B-A444-EF9A8BC3D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23A36-3355-1444-A71D-81B3A746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F986-2AAD-3E40-8844-0893C3EE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B2C0-FD26-0D49-8F7F-8B9F79F0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4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BAC5-C228-5D48-BB64-F33E320C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0B041-4D87-DF49-99BE-861698850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7EDB0-4057-C24E-8701-A01AFAF3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3F89B-2D28-1446-9444-A204D8C1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9063D-6273-204F-B336-DCDC4D58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FA604-6352-3349-B4DA-F6231303B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D29D5-784E-B24A-9670-F13B0760F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E1AB-6107-4748-ACC9-C1D31225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69BB5-3C51-B242-8000-D0D78422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02046-EE5B-7C4D-8DE3-E15E418A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3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13835" y="320040"/>
            <a:ext cx="8873066" cy="8046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55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3833" y="1199015"/>
            <a:ext cx="10972800" cy="45921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13834" y="320040"/>
            <a:ext cx="8873065" cy="8046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371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488D7C78-60DE-F149-8354-104FAEBB00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15923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aseline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33D8FF27-A2E4-6345-BB51-FCA368E526BC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3859343"/>
            <a:ext cx="10414000" cy="23240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20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1pPr>
            <a:lvl2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667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2pPr>
            <a:lvl3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5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3pPr>
            <a:lvl4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5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4pPr>
            <a:lvl5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167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3708211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4435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D4881A15-A1B4-4740-A02C-A2AA4E11E75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1524000"/>
            <a:ext cx="10414000" cy="4659443"/>
          </a:xfrm>
          <a:prstGeom prst="rect">
            <a:avLst/>
          </a:prstGeom>
        </p:spPr>
        <p:txBody>
          <a:bodyPr anchor="t"/>
          <a:lstStyle>
            <a:lvl1pPr marL="285739" indent="-285739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285739" indent="-285739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1667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238115" indent="-238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1500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238115" indent="-238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1500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38115" indent="-238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Font typeface="Arial" panose="020B0604020202020204" pitchFamily="34" charset="0"/>
              <a:buChar char="•"/>
              <a:defRPr sz="1167" baseline="0"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4239399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>
                <a:solidFill>
                  <a:schemeClr val="accent1"/>
                </a:solidFill>
                <a:latin typeface="Arial Black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895487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479426" y="1627982"/>
            <a:ext cx="11233149" cy="41052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noProof="0" dirty="0"/>
              <a:t>Text</a:t>
            </a:r>
          </a:p>
          <a:p>
            <a:pPr lvl="0"/>
            <a:r>
              <a:rPr lang="en-US" noProof="0" dirty="0"/>
              <a:t>- </a:t>
            </a:r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6888480" y="6453352"/>
            <a:ext cx="4356000" cy="144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CSAF | Thomas Schmidt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244248" y="6453352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Page </a:t>
            </a:r>
            <a:fld id="{6FBD26B6-4055-46B1-9B32-6547B67CCF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79376" y="404665"/>
            <a:ext cx="11232872" cy="1152525"/>
          </a:xfrm>
        </p:spPr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947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302">
          <p15:clr>
            <a:srgbClr val="A4A3A4"/>
          </p15:clr>
        </p15:guide>
        <p15:guide id="16" pos="2479">
          <p15:clr>
            <a:srgbClr val="A4A3A4"/>
          </p15:clr>
        </p15:guide>
        <p15:guide id="17" pos="2751">
          <p15:clr>
            <a:srgbClr val="A4A3A4"/>
          </p15:clr>
        </p15:guide>
        <p15:guide id="18" pos="3704">
          <p15:clr>
            <a:srgbClr val="A4A3A4"/>
          </p15:clr>
        </p15:guide>
        <p15:guide id="19" pos="3976">
          <p15:clr>
            <a:srgbClr val="A4A3A4"/>
          </p15:clr>
        </p15:guide>
        <p15:guide id="20" pos="4929">
          <p15:clr>
            <a:srgbClr val="A4A3A4"/>
          </p15:clr>
        </p15:guide>
        <p15:guide id="21" pos="5201">
          <p15:clr>
            <a:srgbClr val="A4A3A4"/>
          </p15:clr>
        </p15:guide>
        <p15:guide id="22" pos="7378">
          <p15:clr>
            <a:srgbClr val="A4A3A4"/>
          </p15:clr>
        </p15:guide>
        <p15:guide id="23" orient="horz" pos="1026">
          <p15:clr>
            <a:srgbClr val="A4A3A4"/>
          </p15:clr>
        </p15:guide>
        <p15:guide id="24" orient="horz" pos="1797">
          <p15:clr>
            <a:srgbClr val="A4A3A4"/>
          </p15:clr>
        </p15:guide>
        <p15:guide id="25" orient="horz" pos="1933">
          <p15:clr>
            <a:srgbClr val="A4A3A4"/>
          </p15:clr>
        </p15:guide>
        <p15:guide id="26" orient="horz" pos="2704">
          <p15:clr>
            <a:srgbClr val="A4A3A4"/>
          </p15:clr>
        </p15:guide>
        <p15:guide id="27" orient="horz" pos="2840">
          <p15:clr>
            <a:srgbClr val="A4A3A4"/>
          </p15:clr>
        </p15:guide>
        <p15:guide id="28" orient="horz" pos="3612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40671" y="3841749"/>
            <a:ext cx="3970330" cy="247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840670" y="1226343"/>
            <a:ext cx="3970330" cy="247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11015" y="1226344"/>
            <a:ext cx="7434385" cy="50728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3241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5C29-E851-3241-8C84-CF0C50F6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C2CF-6A09-E841-B708-24ADAC7B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BA070-EAFC-D54D-9F50-335DBCD2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03F91-A5D8-1C40-9E37-3510E2DD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A351B-90DE-AB4C-80B2-596FA72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85366B32-9C51-F34D-AD59-E1B59AEF150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1476376"/>
            <a:ext cx="10414000" cy="4707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20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1pPr>
            <a:lvl2pPr marL="0" indent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6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2pPr>
            <a:lvl3pPr marL="0" indent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4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3pPr>
            <a:lvl4pPr marL="0" indent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4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4pPr>
            <a:lvl5pPr marL="0" indent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Tx/>
              <a:buNone/>
              <a:defRPr sz="1100" baseline="0"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15174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4DD0-5231-0941-9DB3-824A6AF9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0797-71B9-844D-BBDA-6CEA8047E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4E319-BFAE-9644-B11A-86FAF486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85FBB-6F74-FA47-B09A-C527D64E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7B1FD-BFF8-8D44-8EB1-83D3C8BD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3348-A276-4847-B59A-1D6B23D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73A5-A5C7-554F-938F-BA7921628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4C05C-B5EA-A84C-B3AF-986EE0C82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618B1-0DFD-8A4E-8801-7068EA54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90435-96D7-FE4C-A892-5DC8465B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72037-4DBC-3049-BD7F-E0781481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5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39BB-18FA-4D48-B55B-1F9D3F9A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78B21-44EE-614F-8D1D-C67CDDBF9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9ECBC-E927-6349-A2FD-39C7BFE88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1F4D8-6E47-7940-95E4-8175CF692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88322-AFA5-E147-B0AD-0E2E0653F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EEE7F-49F8-F948-80EC-8E8DA5FF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8E46F-B441-A148-8015-B1048602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26932-4629-E648-9BBE-DC629E9F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2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8596-94D9-E24E-AF98-FE916AC7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C65F0-EEE4-B24F-8AC6-B4D98A60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9D7AD-02F1-4048-AB52-B6D9442F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92A7C-A96C-4444-8460-4E83E9E2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7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383FF-578B-5341-A8E6-C796F8F5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679D3-AB7E-3846-8855-10B5C5C9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C518F-E295-D24B-A40A-E86DA8FA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0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C6B1-D89A-A843-82A5-822ADC5D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A1AD9-5904-1948-A509-36630A48F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2329F-1073-5C4C-B93E-F3BDE04B4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7C3DE-0D7D-D84D-83F2-6213ACE3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9B91D-4709-7342-8A39-79E41F59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E02D1-849F-1249-ACAB-6100108B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8390-6AD2-C84B-B7A3-D1CD4D93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59AAD-7F3D-C346-8BE9-EBC22363D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967E6-2290-A347-B369-3B80CEBE8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EB452-BD9C-9348-B82D-A407B282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00E1-A87E-F54B-9001-AB82BD0B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125D5-8B44-3C48-B59B-81DDA124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D295-85C3-3541-A309-0B11733D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9153F-2A3D-0045-844E-94BE4723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91AA6-E0F0-5545-81B0-7A6E994F0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9242A-6514-8F43-B4B5-EEFC3641B079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D0163-6BDF-C241-8DB6-9CD79FB23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B9A67-F073-784A-B281-723598A5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5141F-0DDF-9844-B4BB-1EC310F8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4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45.png"/><Relationship Id="rId21" Type="http://schemas.openxmlformats.org/officeDocument/2006/relationships/image" Target="../media/image54.png"/><Relationship Id="rId34" Type="http://schemas.microsoft.com/office/2007/relationships/hdphoto" Target="../media/hdphoto16.wdp"/><Relationship Id="rId7" Type="http://schemas.openxmlformats.org/officeDocument/2006/relationships/image" Target="../media/image47.png"/><Relationship Id="rId12" Type="http://schemas.microsoft.com/office/2007/relationships/hdphoto" Target="../media/hdphoto5.wdp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49.png"/><Relationship Id="rId24" Type="http://schemas.microsoft.com/office/2007/relationships/hdphoto" Target="../media/hdphoto11.wdp"/><Relationship Id="rId32" Type="http://schemas.microsoft.com/office/2007/relationships/hdphoto" Target="../media/hdphoto15.wdp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microsoft.com/office/2007/relationships/hdphoto" Target="../media/hdphoto13.wdp"/><Relationship Id="rId36" Type="http://schemas.microsoft.com/office/2007/relationships/hdphoto" Target="../media/hdphoto17.wdp"/><Relationship Id="rId10" Type="http://schemas.microsoft.com/office/2007/relationships/hdphoto" Target="../media/hdphoto4.wdp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image" Target="../media/image48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57.png"/><Relationship Id="rId30" Type="http://schemas.microsoft.com/office/2007/relationships/hdphoto" Target="../media/hdphoto14.wdp"/><Relationship Id="rId35" Type="http://schemas.openxmlformats.org/officeDocument/2006/relationships/image" Target="../media/image61.png"/><Relationship Id="rId8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unsplash.com/s/photos/medical-devices?utm_source=unsplash&amp;utm_medium=referral&amp;utm_content=creditCopyText" TargetMode="External"/><Relationship Id="rId4" Type="http://schemas.openxmlformats.org/officeDocument/2006/relationships/hyperlink" Target="https://unsplash.com/@mattplate?utm_source=unsplash&amp;utm_medium=referral&amp;utm_content=creditCopyText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isa.gov/SB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mailto:allan.friedman@cisa.dhs.gov" TargetMode="External"/><Relationship Id="rId4" Type="http://schemas.openxmlformats.org/officeDocument/2006/relationships/hyperlink" Target="https://github.com/oasis-tcs/csa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6EC7B5B-BB6D-4244-BA78-2B2E8B19D9DF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4FBE1-B252-2D4D-9A7A-92F4008C2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772" y="1122363"/>
            <a:ext cx="5061165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 err="1"/>
              <a:t>VEXed</a:t>
            </a:r>
            <a:r>
              <a:rPr lang="en-US" sz="4800" dirty="0"/>
              <a:t> by vulnerabilities that don’t affect your product? </a:t>
            </a:r>
            <a:br>
              <a:rPr lang="en-US" sz="4800" dirty="0"/>
            </a:br>
            <a:r>
              <a:rPr lang="en-US" sz="4800" dirty="0"/>
              <a:t>Try this one easy trick!</a:t>
            </a:r>
            <a:endParaRPr lang="en-US" sz="4800" dirty="0">
              <a:latin typeface="Franklin Gothic Medium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EAB5F-A41A-7E4C-97A6-2A8E582C9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70000" lnSpcReduction="20000"/>
          </a:bodyPr>
          <a:lstStyle/>
          <a:p>
            <a:pPr lvl="0" algn="r"/>
            <a:r>
              <a:rPr lang="en-US" sz="2800" dirty="0">
                <a:latin typeface="Franklin Gothic Medium" panose="020B0603020102020204" pitchFamily="34" charset="0"/>
              </a:rPr>
              <a:t>Allan Friedman, PhD</a:t>
            </a:r>
            <a:br>
              <a:rPr lang="en-US" sz="2800" dirty="0">
                <a:latin typeface="Franklin Gothic Medium" panose="020B06030201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Senior Advisor and Strategist</a:t>
            </a:r>
            <a:br>
              <a:rPr lang="en-US" sz="2000" dirty="0">
                <a:solidFill>
                  <a:prstClr val="white"/>
                </a:solidFill>
                <a:latin typeface="Franklin Gothic Medium" panose="020B06030201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Cybersecurity and Infrastructure Security Agency</a:t>
            </a:r>
            <a:br>
              <a:rPr lang="en-US" sz="2000" dirty="0">
                <a:solidFill>
                  <a:prstClr val="white"/>
                </a:solidFill>
                <a:latin typeface="Franklin Gothic Medium" panose="020B0603020102020204" pitchFamily="34" charset="0"/>
              </a:rPr>
            </a:br>
            <a:endParaRPr lang="en-US" sz="2000" dirty="0">
              <a:solidFill>
                <a:prstClr val="white"/>
              </a:solidFill>
              <a:latin typeface="Franklin Gothic Medium" panose="020B0603020102020204" pitchFamily="34" charset="0"/>
            </a:endParaRPr>
          </a:p>
          <a:p>
            <a:pPr lvl="0" algn="r"/>
            <a:r>
              <a:rPr lang="en-US" sz="2300" dirty="0" err="1">
                <a:solidFill>
                  <a:prstClr val="white"/>
                </a:solidFill>
                <a:latin typeface="Franklin Gothic Medium" panose="020B0603020102020204" pitchFamily="34" charset="0"/>
              </a:rPr>
              <a:t>allan.friedman@cisa.dhs.gov</a:t>
            </a:r>
            <a:endParaRPr lang="en-US" sz="3400" dirty="0">
              <a:latin typeface="Franklin Gothic Medium" panose="020B0603020102020204" pitchFamily="34" charset="0"/>
            </a:endParaRPr>
          </a:p>
          <a:p>
            <a:pPr algn="l"/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00926-5C24-2E45-AB91-F5D5E05A8A7C}"/>
              </a:ext>
            </a:extLst>
          </p:cNvPr>
          <p:cNvSpPr txBox="1"/>
          <p:nvPr/>
        </p:nvSpPr>
        <p:spPr>
          <a:xfrm>
            <a:off x="7266654" y="6081063"/>
            <a:ext cx="4145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Vulnerability Exploitability </a:t>
            </a:r>
            <a:r>
              <a:rPr lang="en-US" sz="20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eXchange</a:t>
            </a:r>
            <a:endParaRPr lang="en-US"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Cybersecurity and Infrastructure Security Agency - Wikipedia">
            <a:extLst>
              <a:ext uri="{FF2B5EF4-FFF2-40B4-BE49-F238E27FC236}">
                <a16:creationId xmlns:a16="http://schemas.microsoft.com/office/drawing/2014/main" id="{16E93A56-B810-48EE-8E6B-6D8837FD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44" y="5671135"/>
            <a:ext cx="1119505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07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BEB7-EE1B-B846-9551-11AF8090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A0451-A3A1-8848-89A3-B11341C81C3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49219-6AC0-C84C-8400-0203091D40D4}"/>
              </a:ext>
            </a:extLst>
          </p:cNvPr>
          <p:cNvSpPr txBox="1"/>
          <p:nvPr/>
        </p:nvSpPr>
        <p:spPr>
          <a:xfrm>
            <a:off x="889000" y="1328330"/>
            <a:ext cx="7028163" cy="495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2333" tIns="42333" rIns="42333" bIns="42333" numCol="1" spcCol="38100" rtlCol="0" anchor="ctr">
            <a:spAutoFit/>
          </a:bodyPr>
          <a:lstStyle/>
          <a:p>
            <a:pPr defTabSz="687889" hangingPunct="0"/>
            <a:r>
              <a:rPr lang="en-US" sz="2667" dirty="0">
                <a:solidFill>
                  <a:srgbClr val="FFFFFF"/>
                </a:solidFill>
                <a:latin typeface="Asap SemiBold"/>
                <a:ea typeface="Asap SemiBold"/>
                <a:cs typeface="Asap SemiBold"/>
                <a:sym typeface="Asap SemiBold"/>
              </a:rPr>
              <a:t>BUT: Not all vulnerabilities are actually exploitable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5027ED1-C431-404E-B9EF-792AE1F8872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89D4DE-BB32-294C-8E55-B1220302FBF1}"/>
              </a:ext>
            </a:extLst>
          </p:cNvPr>
          <p:cNvSpPr txBox="1"/>
          <p:nvPr/>
        </p:nvSpPr>
        <p:spPr>
          <a:xfrm>
            <a:off x="1960181" y="123035"/>
            <a:ext cx="8849333" cy="762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defTabSz="687889" hangingPunct="0"/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Franklin Gothic Medium" panose="020B0603020102020204" pitchFamily="34" charset="0"/>
                <a:ea typeface="Asap SemiBold"/>
                <a:cs typeface="Asap SemiBold"/>
                <a:sym typeface="Asap SemiBold"/>
              </a:rPr>
              <a:t>Not all vulnerabilities are exploitable</a:t>
            </a:r>
          </a:p>
        </p:txBody>
      </p:sp>
    </p:spTree>
    <p:extLst>
      <p:ext uri="{BB962C8B-B14F-4D97-AF65-F5344CB8AC3E}">
        <p14:creationId xmlns:p14="http://schemas.microsoft.com/office/powerpoint/2010/main" val="30553450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way to communicate </a:t>
            </a:r>
            <a:br>
              <a:rPr lang="en-US" dirty="0"/>
            </a:br>
            <a:r>
              <a:rPr lang="en-US" dirty="0"/>
              <a:t>that your product is not affected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904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0" y="106981"/>
            <a:ext cx="8372381" cy="67627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85463" y="6592939"/>
            <a:ext cx="4606537" cy="265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defTabSz="687889"/>
            <a:r>
              <a:rPr lang="de-DE" sz="1167" dirty="0">
                <a:solidFill>
                  <a:schemeClr val="bg2"/>
                </a:solidFill>
              </a:rPr>
              <a:t>https://www.zephyrproject.org/zephyr-security-update-on-amnesia33/</a:t>
            </a:r>
            <a:endParaRPr lang="de-DE" sz="1167" dirty="0">
              <a:solidFill>
                <a:schemeClr val="bg2"/>
              </a:solidFill>
              <a:sym typeface="Asap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388818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0" y="95258"/>
            <a:ext cx="8372381" cy="67627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722688" y="5093065"/>
            <a:ext cx="4572000" cy="410433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endParaRPr lang="de-DE" sz="2667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85463" y="6592939"/>
            <a:ext cx="4606537" cy="265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defTabSz="687889"/>
            <a:r>
              <a:rPr lang="de-DE" sz="1167" dirty="0">
                <a:solidFill>
                  <a:schemeClr val="bg2"/>
                </a:solidFill>
              </a:rPr>
              <a:t>https://www.zephyrproject.org/zephyr-security-update-on-amnesia33/</a:t>
            </a:r>
            <a:endParaRPr lang="de-DE" sz="1167" dirty="0">
              <a:solidFill>
                <a:schemeClr val="bg2"/>
              </a:solidFill>
              <a:sym typeface="Asap SemiBold"/>
            </a:endParaRPr>
          </a:p>
        </p:txBody>
      </p:sp>
      <p:cxnSp>
        <p:nvCxnSpPr>
          <p:cNvPr id="8" name="Gerader Verbinder 7"/>
          <p:cNvCxnSpPr>
            <a:stCxn id="7" idx="1"/>
            <a:endCxn id="2" idx="1"/>
          </p:cNvCxnSpPr>
          <p:nvPr/>
        </p:nvCxnSpPr>
        <p:spPr>
          <a:xfrm>
            <a:off x="72958" y="3535627"/>
            <a:ext cx="3649730" cy="1762655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Gerader Verbinder 9"/>
          <p:cNvCxnSpPr>
            <a:stCxn id="2" idx="3"/>
            <a:endCxn id="7" idx="3"/>
          </p:cNvCxnSpPr>
          <p:nvPr/>
        </p:nvCxnSpPr>
        <p:spPr>
          <a:xfrm flipV="1">
            <a:off x="8294688" y="3535627"/>
            <a:ext cx="3836558" cy="1762655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8" y="3067661"/>
            <a:ext cx="12058288" cy="9359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7268492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in black shorts climbing brown rock formation during daytime">
            <a:extLst>
              <a:ext uri="{FF2B5EF4-FFF2-40B4-BE49-F238E27FC236}">
                <a16:creationId xmlns:a16="http://schemas.microsoft.com/office/drawing/2014/main" id="{FDADC5CA-3866-FC4C-9719-6B227D891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B90AA9-7454-904E-91FC-072EDF2B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+mj-lt"/>
              </a:rPr>
              <a:t>Scaling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07B67-14AA-CD4F-BCBC-99CA648E547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1048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6337-FE82-684F-B74D-72C341B3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device types (Zephyr or other) </a:t>
            </a:r>
            <a:br>
              <a:rPr lang="en-US" dirty="0"/>
            </a:br>
            <a:r>
              <a:rPr lang="en-US" dirty="0"/>
              <a:t>are in your facility?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C4757-055D-B848-BC52-8F5F8695A94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Does that method scale?</a:t>
            </a:r>
          </a:p>
        </p:txBody>
      </p:sp>
    </p:spTree>
    <p:extLst>
      <p:ext uri="{BB962C8B-B14F-4D97-AF65-F5344CB8AC3E}">
        <p14:creationId xmlns:p14="http://schemas.microsoft.com/office/powerpoint/2010/main" val="184893984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communicate that a </a:t>
            </a:r>
            <a:br>
              <a:rPr lang="en-US" dirty="0"/>
            </a:br>
            <a:r>
              <a:rPr lang="en-US" dirty="0"/>
              <a:t>product is (not) “exploitable”?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3600" dirty="0"/>
              <a:t>Vulnerability Exploitability </a:t>
            </a:r>
            <a:r>
              <a:rPr lang="en-US" sz="3600" dirty="0" err="1"/>
              <a:t>eXchange</a:t>
            </a:r>
            <a:r>
              <a:rPr lang="en-US" sz="3600" dirty="0"/>
              <a:t> (VEX)</a:t>
            </a:r>
          </a:p>
        </p:txBody>
      </p:sp>
    </p:spTree>
    <p:extLst>
      <p:ext uri="{BB962C8B-B14F-4D97-AF65-F5344CB8AC3E}">
        <p14:creationId xmlns:p14="http://schemas.microsoft.com/office/powerpoint/2010/main" val="38292155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079C-E58C-1947-BA7F-8CF56266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“exploitable”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18487-8D72-A54D-AC57-D50B445F8D8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852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C773-6A05-E74E-994A-3CE98E87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“affected”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A72FB-1A90-C244-A460-1463AF2893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2800" dirty="0"/>
              <a:t>Do I need to do anything?</a:t>
            </a:r>
          </a:p>
        </p:txBody>
      </p:sp>
    </p:spTree>
    <p:extLst>
      <p:ext uri="{BB962C8B-B14F-4D97-AF65-F5344CB8AC3E}">
        <p14:creationId xmlns:p14="http://schemas.microsoft.com/office/powerpoint/2010/main" val="9495700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C773-6A05-E74E-994A-3CE98E87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“affected”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A72FB-1A90-C244-A460-1463AF2893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Actions are recommended to remediate or address this vulnerability.</a:t>
            </a:r>
          </a:p>
          <a:p>
            <a:r>
              <a:rPr lang="en-US" dirty="0"/>
              <a:t>This could include: learning more about the vulnerability and context, and/or </a:t>
            </a:r>
            <a:br>
              <a:rPr lang="en-US" dirty="0"/>
            </a:br>
            <a:r>
              <a:rPr lang="en-US" dirty="0"/>
              <a:t>making a risk-based decision to patch or apply defense-in-depth measures</a:t>
            </a:r>
          </a:p>
        </p:txBody>
      </p:sp>
    </p:spTree>
    <p:extLst>
      <p:ext uri="{BB962C8B-B14F-4D97-AF65-F5344CB8AC3E}">
        <p14:creationId xmlns:p14="http://schemas.microsoft.com/office/powerpoint/2010/main" val="41586781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5304-FD68-3C44-BB81-F6C13BBF2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337" y="136525"/>
            <a:ext cx="10515600" cy="1325563"/>
          </a:xfrm>
        </p:spPr>
        <p:txBody>
          <a:bodyPr/>
          <a:lstStyle/>
          <a:p>
            <a:r>
              <a:rPr lang="en-US" sz="3900" dirty="0"/>
              <a:t>Paying attention vs cleaning inbox?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A3BA-7ADF-2F44-9DD8-2A7F2515B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31" y="2098765"/>
            <a:ext cx="8271098" cy="3979817"/>
          </a:xfrm>
        </p:spPr>
        <p:txBody>
          <a:bodyPr/>
          <a:lstStyle/>
          <a:p>
            <a:r>
              <a:rPr lang="en-US" sz="2300" dirty="0"/>
              <a:t>Motivations: vulnerabilities and SBOM</a:t>
            </a:r>
          </a:p>
          <a:p>
            <a:r>
              <a:rPr lang="en-US" sz="2300" dirty="0"/>
              <a:t>What do we actually care about?</a:t>
            </a:r>
          </a:p>
          <a:p>
            <a:r>
              <a:rPr lang="en-US" sz="2300" dirty="0"/>
              <a:t>VEX overview</a:t>
            </a:r>
          </a:p>
          <a:p>
            <a:r>
              <a:rPr lang="en-US" sz="2300" dirty="0"/>
              <a:t>Security advisories… but </a:t>
            </a:r>
            <a:r>
              <a:rPr lang="en-US" sz="2300" i="1" dirty="0"/>
              <a:t>automated</a:t>
            </a:r>
          </a:p>
          <a:p>
            <a:r>
              <a:rPr lang="en-US" sz="2300" dirty="0"/>
              <a:t>VEX implementation and evolution</a:t>
            </a:r>
          </a:p>
          <a:p>
            <a:r>
              <a:rPr lang="en-US" sz="2300" dirty="0"/>
              <a:t>Challenges for automation</a:t>
            </a:r>
          </a:p>
          <a:p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ED988-0A06-0845-B08C-98DBAD4E9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8C02C-D895-4FD7-9968-BBB32117BAA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78859B-476C-B541-B5D5-4B2299A4244F}"/>
              </a:ext>
            </a:extLst>
          </p:cNvPr>
          <p:cNvSpPr txBox="1">
            <a:spLocks/>
          </p:cNvSpPr>
          <p:nvPr/>
        </p:nvSpPr>
        <p:spPr>
          <a:xfrm>
            <a:off x="8153400" y="5749448"/>
            <a:ext cx="2819400" cy="3184523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>
                <a:solidFill>
                  <a:schemeClr val="accent4">
                    <a:lumMod val="10000"/>
                    <a:alpha val="60000"/>
                  </a:schemeClr>
                </a:solidFill>
              </a:rPr>
              <a:t>https://</a:t>
            </a:r>
            <a:r>
              <a:rPr lang="en-US" sz="1600" kern="0" dirty="0" err="1">
                <a:solidFill>
                  <a:schemeClr val="accent4">
                    <a:lumMod val="10000"/>
                    <a:alpha val="60000"/>
                  </a:schemeClr>
                </a:solidFill>
              </a:rPr>
              <a:t>xkcd.com</a:t>
            </a:r>
            <a:r>
              <a:rPr lang="en-US" sz="1600" kern="0" dirty="0">
                <a:solidFill>
                  <a:schemeClr val="accent4">
                    <a:lumMod val="10000"/>
                    <a:alpha val="60000"/>
                  </a:schemeClr>
                </a:solidFill>
              </a:rPr>
              <a:t>/2347/</a:t>
            </a:r>
          </a:p>
        </p:txBody>
      </p:sp>
      <p:pic>
        <p:nvPicPr>
          <p:cNvPr id="6" name="Picture 2" descr="Dependency">
            <a:extLst>
              <a:ext uri="{FF2B5EF4-FFF2-40B4-BE49-F238E27FC236}">
                <a16:creationId xmlns:a16="http://schemas.microsoft.com/office/drawing/2014/main" id="{CC5B7FC5-8701-5346-9F56-AF5EB7B5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34216" y="1151091"/>
            <a:ext cx="3633784" cy="46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3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3BBE-47FC-0E48-9CC5-797989E4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“Not Affected”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F338-B6A0-0141-9DC1-DB853E7D113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3600" dirty="0"/>
              <a:t>You’re good.</a:t>
            </a:r>
          </a:p>
        </p:txBody>
      </p:sp>
    </p:spTree>
    <p:extLst>
      <p:ext uri="{BB962C8B-B14F-4D97-AF65-F5344CB8AC3E}">
        <p14:creationId xmlns:p14="http://schemas.microsoft.com/office/powerpoint/2010/main" val="40934269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3BBE-47FC-0E48-9CC5-797989E4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“Not Affected”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F338-B6A0-0141-9DC1-DB853E7D113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 No remediation is required regarding this vulnerability.</a:t>
            </a:r>
          </a:p>
          <a:p>
            <a:r>
              <a:rPr lang="en-US" dirty="0"/>
              <a:t>This could be because the code referenced in the vulnerability is </a:t>
            </a:r>
            <a:br>
              <a:rPr lang="en-US" dirty="0"/>
            </a:br>
            <a:r>
              <a:rPr lang="en-US" dirty="0"/>
              <a:t>not present, not exposed, compensating controls exist, or other factors. </a:t>
            </a:r>
          </a:p>
        </p:txBody>
      </p:sp>
    </p:spTree>
    <p:extLst>
      <p:ext uri="{BB962C8B-B14F-4D97-AF65-F5344CB8AC3E}">
        <p14:creationId xmlns:p14="http://schemas.microsoft.com/office/powerpoint/2010/main" val="6771723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9E052A-875E-794C-9C54-D7FDC7FDC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564176"/>
              </p:ext>
            </p:extLst>
          </p:nvPr>
        </p:nvGraphicFramePr>
        <p:xfrm>
          <a:off x="2965621" y="1745277"/>
          <a:ext cx="7083168" cy="459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58C38D1-FE09-E440-868A-9BD1B11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884"/>
            <a:ext cx="10414000" cy="1592393"/>
          </a:xfrm>
        </p:spPr>
        <p:txBody>
          <a:bodyPr>
            <a:normAutofit/>
          </a:bodyPr>
          <a:lstStyle/>
          <a:p>
            <a:r>
              <a:rPr lang="en-US" sz="4400" dirty="0"/>
              <a:t>VEX as a binding of three fields</a:t>
            </a:r>
          </a:p>
        </p:txBody>
      </p:sp>
    </p:spTree>
    <p:extLst>
      <p:ext uri="{BB962C8B-B14F-4D97-AF65-F5344CB8AC3E}">
        <p14:creationId xmlns:p14="http://schemas.microsoft.com/office/powerpoint/2010/main" val="264452009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"/>
          </p:nvPr>
        </p:nvSpPr>
        <p:spPr>
          <a:xfrm>
            <a:off x="336176" y="1312986"/>
            <a:ext cx="6744561" cy="476587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What do we actually need for VEX?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84310-91E0-5041-B229-2DF294B8627B}"/>
              </a:ext>
            </a:extLst>
          </p:cNvPr>
          <p:cNvSpPr/>
          <p:nvPr/>
        </p:nvSpPr>
        <p:spPr>
          <a:xfrm>
            <a:off x="4198469" y="3184459"/>
            <a:ext cx="2633472" cy="1371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Descriptive </a:t>
            </a:r>
          </a:p>
          <a:p>
            <a:pPr algn="ctr" defTabSz="687889" hangingPunct="0"/>
            <a:r>
              <a:rPr lang="en-US" sz="2667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 of SW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70EA-8A43-6844-A076-EEB5BCAE0A77}"/>
              </a:ext>
            </a:extLst>
          </p:cNvPr>
          <p:cNvSpPr/>
          <p:nvPr/>
        </p:nvSpPr>
        <p:spPr>
          <a:xfrm>
            <a:off x="4202293" y="4547360"/>
            <a:ext cx="2629648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Vulnerability</a:t>
            </a:r>
          </a:p>
          <a:p>
            <a:pPr algn="ctr" defTabSz="687889" hangingPunct="0"/>
            <a:r>
              <a:rPr lang="en-US" sz="2667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Status</a:t>
            </a:r>
            <a:endParaRPr lang="en-US" sz="2667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BCF66-C42B-4749-9BC8-A1889741289F}"/>
              </a:ext>
            </a:extLst>
          </p:cNvPr>
          <p:cNvSpPr txBox="1"/>
          <p:nvPr/>
        </p:nvSpPr>
        <p:spPr>
          <a:xfrm>
            <a:off x="7410824" y="4051497"/>
            <a:ext cx="2595795" cy="495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2333" tIns="42333" rIns="42333" bIns="42333" numCol="1" spcCol="38100" rtlCol="0" anchor="ctr">
            <a:spAutoFit/>
          </a:bodyPr>
          <a:lstStyle/>
          <a:p>
            <a:pPr defTabSz="687889" hangingPunct="0"/>
            <a:r>
              <a:rPr lang="en-US" sz="2667" i="1" dirty="0">
                <a:solidFill>
                  <a:schemeClr val="tx2">
                    <a:lumMod val="10000"/>
                  </a:schemeClr>
                </a:solidFill>
                <a:latin typeface="Asap SemiBold"/>
                <a:ea typeface="Asap SemiBold"/>
                <a:cs typeface="Asap SemiBold"/>
                <a:sym typeface="Asap SemiBold"/>
              </a:rPr>
              <a:t>Machine readable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CC848-60F5-B045-9248-8B253913F7B2}"/>
              </a:ext>
            </a:extLst>
          </p:cNvPr>
          <p:cNvSpPr txBox="1"/>
          <p:nvPr/>
        </p:nvSpPr>
        <p:spPr>
          <a:xfrm>
            <a:off x="7410824" y="4547360"/>
            <a:ext cx="1894450" cy="495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2333" tIns="42333" rIns="42333" bIns="42333" numCol="1" spcCol="38100" rtlCol="0" anchor="ctr">
            <a:spAutoFit/>
          </a:bodyPr>
          <a:lstStyle/>
          <a:p>
            <a:pPr defTabSz="687889" hangingPunct="0"/>
            <a:r>
              <a:rPr lang="en-US" sz="2667" i="1" dirty="0">
                <a:solidFill>
                  <a:schemeClr val="tx2">
                    <a:lumMod val="10000"/>
                  </a:schemeClr>
                </a:solidFill>
                <a:latin typeface="Asap SemiBold"/>
                <a:ea typeface="Asap SemiBold"/>
                <a:cs typeface="Asap SemiBold"/>
                <a:sym typeface="Asap SemiBold"/>
              </a:rPr>
              <a:t>Automatable</a:t>
            </a:r>
          </a:p>
        </p:txBody>
      </p:sp>
    </p:spTree>
    <p:extLst>
      <p:ext uri="{BB962C8B-B14F-4D97-AF65-F5344CB8AC3E}">
        <p14:creationId xmlns:p14="http://schemas.microsoft.com/office/powerpoint/2010/main" val="37857647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"/>
          </p:nvPr>
        </p:nvSpPr>
        <p:spPr>
          <a:xfrm>
            <a:off x="336177" y="1419412"/>
            <a:ext cx="6103470" cy="465944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Required fields for a VEX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84310-91E0-5041-B229-2DF294B8627B}"/>
              </a:ext>
            </a:extLst>
          </p:cNvPr>
          <p:cNvSpPr/>
          <p:nvPr/>
        </p:nvSpPr>
        <p:spPr>
          <a:xfrm>
            <a:off x="3645648" y="2303749"/>
            <a:ext cx="5259295" cy="820866"/>
          </a:xfrm>
          <a:prstGeom prst="rect">
            <a:avLst/>
          </a:prstGeom>
          <a:solidFill>
            <a:srgbClr val="92D050"/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Metadata</a:t>
            </a:r>
          </a:p>
          <a:p>
            <a:pPr algn="ctr" defTabSz="687889" hangingPunct="0"/>
            <a:r>
              <a:rPr lang="en-US" sz="2667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(author, id, timestamp)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70EA-8A43-6844-A076-EEB5BCAE0A77}"/>
              </a:ext>
            </a:extLst>
          </p:cNvPr>
          <p:cNvSpPr/>
          <p:nvPr/>
        </p:nvSpPr>
        <p:spPr>
          <a:xfrm>
            <a:off x="3645649" y="3103649"/>
            <a:ext cx="2629648" cy="41043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BFCDDB-9AF6-1347-9A7D-FA3F1EF997CA}"/>
              </a:ext>
            </a:extLst>
          </p:cNvPr>
          <p:cNvSpPr/>
          <p:nvPr/>
        </p:nvSpPr>
        <p:spPr>
          <a:xfrm>
            <a:off x="3645649" y="3514178"/>
            <a:ext cx="2629648" cy="22054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Vulnerability ID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 details</a:t>
            </a:r>
          </a:p>
          <a:p>
            <a:pPr algn="ctr" defTabSz="687889" hangingPunct="0"/>
            <a:r>
              <a:rPr lang="en-US" sz="2333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Status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Action statement / Impact statement</a:t>
            </a:r>
            <a:endParaRPr lang="en-US" sz="2333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687889" hangingPunct="0"/>
            <a:endParaRPr lang="en-US" sz="2667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B248F-6C60-7547-9686-823C628D46DD}"/>
              </a:ext>
            </a:extLst>
          </p:cNvPr>
          <p:cNvSpPr/>
          <p:nvPr/>
        </p:nvSpPr>
        <p:spPr>
          <a:xfrm>
            <a:off x="6275296" y="3103649"/>
            <a:ext cx="2629648" cy="41043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2E4B8-57D3-204F-876E-55A49A3DA1CE}"/>
              </a:ext>
            </a:extLst>
          </p:cNvPr>
          <p:cNvSpPr/>
          <p:nvPr/>
        </p:nvSpPr>
        <p:spPr>
          <a:xfrm>
            <a:off x="6275295" y="3514178"/>
            <a:ext cx="2629648" cy="22054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Vulnerability ID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 details</a:t>
            </a:r>
          </a:p>
          <a:p>
            <a:pPr algn="ctr" defTabSz="687889" hangingPunct="0"/>
            <a:r>
              <a:rPr lang="en-US" sz="2333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Status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Action statement / Impact statement</a:t>
            </a:r>
            <a:endParaRPr lang="en-US" sz="2333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687889" hangingPunct="0"/>
            <a:endParaRPr lang="en-US" sz="2667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9378003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"/>
          </p:nvPr>
        </p:nvSpPr>
        <p:spPr>
          <a:xfrm>
            <a:off x="336177" y="1419412"/>
            <a:ext cx="6103470" cy="465944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Required fields for a VEX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84310-91E0-5041-B229-2DF294B8627B}"/>
              </a:ext>
            </a:extLst>
          </p:cNvPr>
          <p:cNvSpPr/>
          <p:nvPr/>
        </p:nvSpPr>
        <p:spPr>
          <a:xfrm>
            <a:off x="3645648" y="2303749"/>
            <a:ext cx="5259295" cy="820866"/>
          </a:xfrm>
          <a:prstGeom prst="rect">
            <a:avLst/>
          </a:prstGeom>
          <a:solidFill>
            <a:srgbClr val="92D050"/>
          </a:solidFill>
          <a:ln w="12700" cap="flat">
            <a:solidFill>
              <a:schemeClr val="tx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Metadata</a:t>
            </a:r>
          </a:p>
          <a:p>
            <a:pPr algn="ctr" defTabSz="687889" hangingPunct="0"/>
            <a:r>
              <a:rPr lang="en-US" sz="2667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(author, id, timestamp)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70EA-8A43-6844-A076-EEB5BCAE0A77}"/>
              </a:ext>
            </a:extLst>
          </p:cNvPr>
          <p:cNvSpPr/>
          <p:nvPr/>
        </p:nvSpPr>
        <p:spPr>
          <a:xfrm>
            <a:off x="3645649" y="3103649"/>
            <a:ext cx="2629648" cy="41043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BFCDDB-9AF6-1347-9A7D-FA3F1EF997CA}"/>
              </a:ext>
            </a:extLst>
          </p:cNvPr>
          <p:cNvSpPr/>
          <p:nvPr/>
        </p:nvSpPr>
        <p:spPr>
          <a:xfrm>
            <a:off x="3645649" y="3514178"/>
            <a:ext cx="2629648" cy="22054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Vulnerability ID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 details</a:t>
            </a:r>
          </a:p>
          <a:p>
            <a:pPr algn="ctr" defTabSz="687889" hangingPunct="0"/>
            <a:r>
              <a:rPr lang="en-US" sz="2333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Status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Action statement / Impact statement</a:t>
            </a:r>
            <a:endParaRPr lang="en-US" sz="2333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687889" hangingPunct="0"/>
            <a:endParaRPr lang="en-US" sz="2667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B248F-6C60-7547-9686-823C628D46DD}"/>
              </a:ext>
            </a:extLst>
          </p:cNvPr>
          <p:cNvSpPr/>
          <p:nvPr/>
        </p:nvSpPr>
        <p:spPr>
          <a:xfrm>
            <a:off x="6275296" y="3103649"/>
            <a:ext cx="2629648" cy="41043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667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2E4B8-57D3-204F-876E-55A49A3DA1CE}"/>
              </a:ext>
            </a:extLst>
          </p:cNvPr>
          <p:cNvSpPr/>
          <p:nvPr/>
        </p:nvSpPr>
        <p:spPr>
          <a:xfrm>
            <a:off x="6275295" y="3514178"/>
            <a:ext cx="2629648" cy="22054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Vulnerability ID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Vuln details</a:t>
            </a:r>
          </a:p>
          <a:p>
            <a:pPr algn="ctr" defTabSz="687889" hangingPunct="0"/>
            <a:r>
              <a:rPr lang="en-US" sz="2333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Product Status</a:t>
            </a:r>
          </a:p>
          <a:p>
            <a:pPr algn="ctr" defTabSz="687889" hangingPunct="0"/>
            <a:r>
              <a:rPr lang="en-US" sz="2333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Action statement / Impact statement</a:t>
            </a:r>
            <a:endParaRPr lang="en-US" sz="2333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687889" hangingPunct="0"/>
            <a:endParaRPr lang="en-US" sz="2667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0BE08-B425-F646-A114-A683AC885526}"/>
              </a:ext>
            </a:extLst>
          </p:cNvPr>
          <p:cNvSpPr txBox="1"/>
          <p:nvPr/>
        </p:nvSpPr>
        <p:spPr>
          <a:xfrm rot="20118334">
            <a:off x="2178331" y="3979866"/>
            <a:ext cx="8193932" cy="77799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algn="ctr" defTabSz="687889" hangingPunct="0"/>
            <a:r>
              <a:rPr lang="en-US" sz="4500" dirty="0">
                <a:solidFill>
                  <a:srgbClr val="FFFFFF"/>
                </a:solidFill>
                <a:latin typeface="Asap SemiBold"/>
                <a:ea typeface="Asap SemiBold"/>
                <a:cs typeface="Asap SemiBold"/>
                <a:sym typeface="Asap SemiBold"/>
              </a:rPr>
              <a:t>Sounds like a security advisory!</a:t>
            </a:r>
          </a:p>
        </p:txBody>
      </p:sp>
    </p:spTree>
    <p:extLst>
      <p:ext uri="{BB962C8B-B14F-4D97-AF65-F5344CB8AC3E}">
        <p14:creationId xmlns:p14="http://schemas.microsoft.com/office/powerpoint/2010/main" val="9133130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C1897-8C91-E74F-916F-A0C9CC8093B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6766D516-0357-0A4D-8EB4-3AF78DD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044" y="1267974"/>
            <a:ext cx="8864569" cy="49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5848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80F9D-2C3E-9841-B666-D8B99220E1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Grafik 14">
            <a:extLst>
              <a:ext uri="{FF2B5EF4-FFF2-40B4-BE49-F238E27FC236}">
                <a16:creationId xmlns:a16="http://schemas.microsoft.com/office/drawing/2014/main" id="{D6AFCF68-7936-124E-BC7E-7246CD0E4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79" y="2963334"/>
            <a:ext cx="6316113" cy="3502331"/>
          </a:xfrm>
          <a:prstGeom prst="rect">
            <a:avLst/>
          </a:prstGeom>
        </p:spPr>
      </p:pic>
      <p:pic>
        <p:nvPicPr>
          <p:cNvPr id="4" name="Grafik 9">
            <a:extLst>
              <a:ext uri="{FF2B5EF4-FFF2-40B4-BE49-F238E27FC236}">
                <a16:creationId xmlns:a16="http://schemas.microsoft.com/office/drawing/2014/main" id="{2FBBEEB5-5044-624E-8A70-6313D0B40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515" y="1170583"/>
            <a:ext cx="6391106" cy="35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680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80F9D-2C3E-9841-B666-D8B99220E1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Grafik 14">
            <a:extLst>
              <a:ext uri="{FF2B5EF4-FFF2-40B4-BE49-F238E27FC236}">
                <a16:creationId xmlns:a16="http://schemas.microsoft.com/office/drawing/2014/main" id="{D6AFCF68-7936-124E-BC7E-7246CD0E4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79" y="2963334"/>
            <a:ext cx="6316113" cy="3502331"/>
          </a:xfrm>
          <a:prstGeom prst="rect">
            <a:avLst/>
          </a:prstGeom>
        </p:spPr>
      </p:pic>
      <p:pic>
        <p:nvPicPr>
          <p:cNvPr id="4" name="Grafik 9">
            <a:extLst>
              <a:ext uri="{FF2B5EF4-FFF2-40B4-BE49-F238E27FC236}">
                <a16:creationId xmlns:a16="http://schemas.microsoft.com/office/drawing/2014/main" id="{2FBBEEB5-5044-624E-8A70-6313D0B40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515" y="1170583"/>
            <a:ext cx="6391106" cy="3543915"/>
          </a:xfrm>
          <a:prstGeom prst="rect">
            <a:avLst/>
          </a:prstGeom>
        </p:spPr>
      </p:pic>
      <p:pic>
        <p:nvPicPr>
          <p:cNvPr id="5" name="Grafik 18">
            <a:extLst>
              <a:ext uri="{FF2B5EF4-FFF2-40B4-BE49-F238E27FC236}">
                <a16:creationId xmlns:a16="http://schemas.microsoft.com/office/drawing/2014/main" id="{90CBD23F-1B90-884C-BF5F-E7651A1B8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10" y="2138162"/>
            <a:ext cx="6094206" cy="33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8949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261" y="1117318"/>
            <a:ext cx="2705104" cy="15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372" y="2537947"/>
            <a:ext cx="2705104" cy="15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81" y="1999917"/>
            <a:ext cx="2705104" cy="15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136" y="1695703"/>
            <a:ext cx="2705104" cy="15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508" y="1267974"/>
            <a:ext cx="2705104" cy="15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246" y="3914058"/>
            <a:ext cx="2705104" cy="15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972" y="2296289"/>
            <a:ext cx="2705104" cy="15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88" y="3488193"/>
            <a:ext cx="2705104" cy="150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476" y="1249917"/>
            <a:ext cx="2705104" cy="150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954" y="3382558"/>
            <a:ext cx="2705104" cy="150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892" y="4818555"/>
            <a:ext cx="2705104" cy="15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2" y="3750544"/>
            <a:ext cx="3335628" cy="184963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49" y="4561323"/>
            <a:ext cx="2705104" cy="150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987" y="2476829"/>
            <a:ext cx="2705104" cy="150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71" y="3859471"/>
            <a:ext cx="2705104" cy="150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150" y="4850174"/>
            <a:ext cx="2705104" cy="1500000"/>
          </a:xfrm>
          <a:prstGeom prst="rect">
            <a:avLst/>
          </a:prstGeom>
        </p:spPr>
      </p:pic>
      <p:pic>
        <p:nvPicPr>
          <p:cNvPr id="22" name="Inhaltsplatzhalter 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55" y="4648918"/>
            <a:ext cx="2705104" cy="1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049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28B56-0A49-6B49-A74A-10CC4571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Still cooking this up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coo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D3817EE7-9366-C44A-9DDA-6C4BBB29F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1024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261" y="1117318"/>
            <a:ext cx="2705104" cy="15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372" y="2537947"/>
            <a:ext cx="2705104" cy="15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81" y="1999917"/>
            <a:ext cx="2705104" cy="15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136" y="1695703"/>
            <a:ext cx="2705104" cy="15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508" y="1267974"/>
            <a:ext cx="2705104" cy="15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246" y="3914058"/>
            <a:ext cx="2705104" cy="15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972" y="2296289"/>
            <a:ext cx="2705104" cy="15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88" y="3488193"/>
            <a:ext cx="2705104" cy="150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476" y="1249917"/>
            <a:ext cx="2705104" cy="150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954" y="3382558"/>
            <a:ext cx="2705104" cy="150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892" y="4818555"/>
            <a:ext cx="2705104" cy="15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2" y="3750544"/>
            <a:ext cx="3335628" cy="184963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49" y="4561323"/>
            <a:ext cx="2705104" cy="150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987" y="2476829"/>
            <a:ext cx="2705104" cy="150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1" cstate="screen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71" y="3859471"/>
            <a:ext cx="2705104" cy="150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3" cstate="screen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150" y="4850174"/>
            <a:ext cx="2705104" cy="1500000"/>
          </a:xfrm>
          <a:prstGeom prst="rect">
            <a:avLst/>
          </a:prstGeom>
        </p:spPr>
      </p:pic>
      <p:pic>
        <p:nvPicPr>
          <p:cNvPr id="22" name="Inhaltsplatzhalter 8"/>
          <p:cNvPicPr>
            <a:picLocks noChangeAspect="1"/>
          </p:cNvPicPr>
          <p:nvPr/>
        </p:nvPicPr>
        <p:blipFill>
          <a:blip r:embed="rId35" cstate="screen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55" y="4648918"/>
            <a:ext cx="2705104" cy="150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0DAEA3-1DE6-BD4C-9BE8-0B54DB405AAA}"/>
              </a:ext>
            </a:extLst>
          </p:cNvPr>
          <p:cNvSpPr txBox="1"/>
          <p:nvPr/>
        </p:nvSpPr>
        <p:spPr>
          <a:xfrm rot="19996129">
            <a:off x="2532507" y="3236213"/>
            <a:ext cx="7089783" cy="777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2333" tIns="42333" rIns="42333" bIns="42333" numCol="1" spcCol="38100" rtlCol="0" anchor="ctr">
            <a:spAutoFit/>
          </a:bodyPr>
          <a:lstStyle/>
          <a:p>
            <a:pPr defTabSz="687889" hangingPunct="0"/>
            <a:r>
              <a:rPr lang="en-US" sz="4500" dirty="0">
                <a:solidFill>
                  <a:srgbClr val="FFFFFF"/>
                </a:solidFill>
                <a:latin typeface="Asap SemiBold"/>
                <a:ea typeface="Asap SemiBold"/>
                <a:cs typeface="Asap SemiBold"/>
                <a:sym typeface="Asap SemiBold"/>
              </a:rPr>
              <a:t>“Negative” security advisories</a:t>
            </a:r>
          </a:p>
        </p:txBody>
      </p:sp>
    </p:spTree>
    <p:extLst>
      <p:ext uri="{BB962C8B-B14F-4D97-AF65-F5344CB8AC3E}">
        <p14:creationId xmlns:p14="http://schemas.microsoft.com/office/powerpoint/2010/main" val="248355342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Security Advisories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573" y="1110574"/>
            <a:ext cx="4030373" cy="529151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592938" y="6567806"/>
            <a:ext cx="3599062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167" dirty="0">
                <a:solidFill>
                  <a:schemeClr val="bg2"/>
                </a:solidFill>
              </a:rPr>
              <a:t>https://boyter.org/static/books/CnDD1t0XgAQMXJA.jpg</a:t>
            </a:r>
          </a:p>
        </p:txBody>
      </p:sp>
    </p:spTree>
    <p:extLst>
      <p:ext uri="{BB962C8B-B14F-4D97-AF65-F5344CB8AC3E}">
        <p14:creationId xmlns:p14="http://schemas.microsoft.com/office/powerpoint/2010/main" val="31216664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strike="sngStrike" dirty="0"/>
              <a:t>Advisories</a:t>
            </a:r>
            <a:r>
              <a:rPr lang="en-US" dirty="0"/>
              <a:t> CVEs</a:t>
            </a:r>
            <a:endParaRPr lang="de-DE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57589" y="1541444"/>
            <a:ext cx="4653837" cy="435133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879757" y="5843052"/>
            <a:ext cx="739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https://opensourcesecurity.io/2021/03/30/its-time-to-fix-cve/</a:t>
            </a:r>
          </a:p>
        </p:txBody>
      </p:sp>
    </p:spTree>
    <p:extLst>
      <p:ext uri="{BB962C8B-B14F-4D97-AF65-F5344CB8AC3E}">
        <p14:creationId xmlns:p14="http://schemas.microsoft.com/office/powerpoint/2010/main" val="3317319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261" y="1117318"/>
            <a:ext cx="2705104" cy="15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372" y="2537947"/>
            <a:ext cx="2705104" cy="15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81" y="1999917"/>
            <a:ext cx="2705104" cy="15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136" y="1695703"/>
            <a:ext cx="2705104" cy="15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508" y="1267974"/>
            <a:ext cx="2705104" cy="15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246" y="3914058"/>
            <a:ext cx="2705104" cy="15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972" y="2296289"/>
            <a:ext cx="2705104" cy="15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88" y="3488193"/>
            <a:ext cx="2705104" cy="150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476" y="1249917"/>
            <a:ext cx="2705104" cy="150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954" y="3382558"/>
            <a:ext cx="2705104" cy="150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892" y="4818555"/>
            <a:ext cx="2705104" cy="15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2" y="3750544"/>
            <a:ext cx="3335628" cy="184963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49" y="4561323"/>
            <a:ext cx="2705104" cy="150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987" y="2476829"/>
            <a:ext cx="2705104" cy="150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71" y="3859471"/>
            <a:ext cx="2705104" cy="150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150" y="4850174"/>
            <a:ext cx="2705104" cy="1500000"/>
          </a:xfrm>
          <a:prstGeom prst="rect">
            <a:avLst/>
          </a:prstGeom>
        </p:spPr>
      </p:pic>
      <p:pic>
        <p:nvPicPr>
          <p:cNvPr id="22" name="Inhaltsplatzhalter 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55" y="4648918"/>
            <a:ext cx="2705104" cy="15000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197824" y="4841747"/>
            <a:ext cx="6707188" cy="1111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softEdge rad="1270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algn="ctr" defTabSz="687889" hangingPunct="0"/>
            <a:r>
              <a:rPr lang="de-DE" sz="6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 SemiBold"/>
                <a:ea typeface="Asap SemiBold"/>
                <a:cs typeface="Asap SemiBold"/>
                <a:sym typeface="Asap SemiBold"/>
              </a:rPr>
              <a:t>Automation?</a:t>
            </a:r>
          </a:p>
        </p:txBody>
      </p:sp>
    </p:spTree>
    <p:extLst>
      <p:ext uri="{BB962C8B-B14F-4D97-AF65-F5344CB8AC3E}">
        <p14:creationId xmlns:p14="http://schemas.microsoft.com/office/powerpoint/2010/main" val="14055495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3" y="1327175"/>
            <a:ext cx="5493503" cy="48113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379" y="1327175"/>
            <a:ext cx="3728413" cy="4811354"/>
          </a:xfrm>
          <a:prstGeom prst="rect">
            <a:avLst/>
          </a:prstGeom>
        </p:spPr>
      </p:pic>
      <p:pic>
        <p:nvPicPr>
          <p:cNvPr id="5" name="Inhaltsplatzhalter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8223" y="1327175"/>
            <a:ext cx="3274402" cy="48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60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3" y="1327175"/>
            <a:ext cx="5493503" cy="48113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379" y="1327175"/>
            <a:ext cx="3728413" cy="4811354"/>
          </a:xfrm>
          <a:prstGeom prst="rect">
            <a:avLst/>
          </a:prstGeom>
        </p:spPr>
      </p:pic>
      <p:pic>
        <p:nvPicPr>
          <p:cNvPr id="5" name="Inhaltsplatzhalter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8223" y="1327175"/>
            <a:ext cx="3274402" cy="48113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147" y="2563804"/>
            <a:ext cx="1200914" cy="15405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898" y="2601415"/>
            <a:ext cx="1202082" cy="15498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267" y="2557709"/>
            <a:ext cx="1200914" cy="15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5787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3" y="1327175"/>
            <a:ext cx="5493503" cy="48113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379" y="1327175"/>
            <a:ext cx="3728413" cy="4811354"/>
          </a:xfrm>
          <a:prstGeom prst="rect">
            <a:avLst/>
          </a:prstGeom>
        </p:spPr>
      </p:pic>
      <p:pic>
        <p:nvPicPr>
          <p:cNvPr id="5" name="Inhaltsplatzhalter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8223" y="1327175"/>
            <a:ext cx="3274402" cy="48113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147" y="2563804"/>
            <a:ext cx="1200914" cy="15405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898" y="2601415"/>
            <a:ext cx="1202082" cy="15498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267" y="2557709"/>
            <a:ext cx="1200914" cy="15483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197824" y="4328850"/>
            <a:ext cx="6707188" cy="21370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softEdge rad="317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algn="ctr" defTabSz="687889" hangingPunct="0"/>
            <a:r>
              <a:rPr lang="en-US" sz="6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 SemiBold"/>
                <a:ea typeface="Asap SemiBold"/>
                <a:cs typeface="Asap SemiBold"/>
                <a:sym typeface="Asap SemiBold"/>
              </a:rPr>
              <a:t>Machine-readable?</a:t>
            </a:r>
          </a:p>
        </p:txBody>
      </p:sp>
    </p:spTree>
    <p:extLst>
      <p:ext uri="{BB962C8B-B14F-4D97-AF65-F5344CB8AC3E}">
        <p14:creationId xmlns:p14="http://schemas.microsoft.com/office/powerpoint/2010/main" val="77272316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3" y="1327175"/>
            <a:ext cx="5493503" cy="48113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379" y="1327175"/>
            <a:ext cx="3728413" cy="4811354"/>
          </a:xfrm>
          <a:prstGeom prst="rect">
            <a:avLst/>
          </a:prstGeom>
        </p:spPr>
      </p:pic>
      <p:pic>
        <p:nvPicPr>
          <p:cNvPr id="5" name="Inhaltsplatzhalter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8223" y="1327175"/>
            <a:ext cx="3274402" cy="48113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147" y="2563804"/>
            <a:ext cx="1200914" cy="15405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898" y="2601415"/>
            <a:ext cx="1202082" cy="15498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267" y="2557709"/>
            <a:ext cx="1200914" cy="15483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197824" y="4328850"/>
            <a:ext cx="6707188" cy="21370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algn="ctr" defTabSz="687889" hangingPunct="0"/>
            <a:r>
              <a:rPr lang="en-US" sz="6666" b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 SemiBold"/>
                <a:ea typeface="Asap SemiBold"/>
                <a:cs typeface="Asap SemiBold"/>
                <a:sym typeface="Asap SemiBold"/>
              </a:rPr>
              <a:t>Machine-</a:t>
            </a:r>
            <a:r>
              <a:rPr lang="en-US" sz="6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 SemiBold"/>
                <a:ea typeface="Asap SemiBold"/>
                <a:cs typeface="Asap SemiBold"/>
                <a:sym typeface="Asap SemiBold"/>
              </a:rPr>
              <a:t>readable?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204671" y="4328851"/>
            <a:ext cx="4536098" cy="213708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 cap="flat">
            <a:noFill/>
            <a:miter lim="400000"/>
          </a:ln>
          <a:effectLst>
            <a:softEdge rad="1270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algn="ctr" defTabSz="687889" hangingPunct="0"/>
            <a:r>
              <a:rPr lang="de-DE" sz="6666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Human-</a:t>
            </a:r>
            <a:r>
              <a:rPr lang="de-DE" sz="6666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readable</a:t>
            </a:r>
            <a:r>
              <a:rPr lang="de-DE" sz="6666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6666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sap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1769197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EE880E-84C0-D445-ABC1-6B736B8A18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CSAF 2.0</a:t>
            </a:r>
          </a:p>
          <a:p>
            <a:pPr lvl="1"/>
            <a:r>
              <a:rPr lang="en-US" sz="2400" dirty="0"/>
              <a:t>JSON format</a:t>
            </a:r>
          </a:p>
          <a:p>
            <a:pPr lvl="1"/>
            <a:r>
              <a:rPr lang="en-US" sz="2400" dirty="0"/>
              <a:t>Machine-readable</a:t>
            </a:r>
          </a:p>
          <a:p>
            <a:pPr lvl="1"/>
            <a:r>
              <a:rPr lang="en-US" sz="2400" dirty="0"/>
              <a:t>Build with automation in mind</a:t>
            </a:r>
          </a:p>
          <a:p>
            <a:r>
              <a:rPr lang="en-US" sz="2800" dirty="0"/>
              <a:t>Standardization through CSAF TC </a:t>
            </a:r>
            <a:br>
              <a:rPr lang="en-US" sz="2800" dirty="0"/>
            </a:br>
            <a:r>
              <a:rPr lang="en-US" sz="2800" dirty="0"/>
              <a:t>at OASIS Open</a:t>
            </a:r>
          </a:p>
          <a:p>
            <a:r>
              <a:rPr lang="en-US" sz="2800" dirty="0"/>
              <a:t>Successor of CSAF CVRF 1.2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F2CE1-513C-674E-9763-769726D7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Security Advisory Framework</a:t>
            </a:r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05C00C7F-F69A-5143-A3D3-ADC638BD7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253" y="2955433"/>
            <a:ext cx="3372966" cy="10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81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EE14A8-72BB-9643-934D-5D4B895B5C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C9700C-8A8E-BF49-8FF1-D6086358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olorful Toothed Wheels">
            <a:extLst>
              <a:ext uri="{FF2B5EF4-FFF2-40B4-BE49-F238E27FC236}">
                <a16:creationId xmlns:a16="http://schemas.microsoft.com/office/drawing/2014/main" id="{D76C41D4-B99A-FE46-8441-8F89A1DA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9ACFAF-CD9F-9C46-9967-114364DC6F91}"/>
              </a:ext>
            </a:extLst>
          </p:cNvPr>
          <p:cNvSpPr txBox="1"/>
          <p:nvPr/>
        </p:nvSpPr>
        <p:spPr>
          <a:xfrm>
            <a:off x="2611244" y="2894943"/>
            <a:ext cx="69695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Vision of CSAF: Automate security advisories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Automate search for vulnerability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Automate evaluation and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132841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28B56-0A49-6B49-A74A-10CC4571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But there’s plenty to sample today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E5143-E2A8-904B-9B2E-4D87E025E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5312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D8DFF7-BC92-F946-A6EF-E88AF4A687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VEX becomes a profile in CSAF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Uses same infrastructure and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VEX is parallel to SBOM </a:t>
            </a:r>
            <a:br>
              <a:rPr lang="en-US" sz="3200" dirty="0"/>
            </a:br>
            <a:r>
              <a:rPr lang="en-US" sz="3200" dirty="0"/>
              <a:t>(not necessarily in the SBOM)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F2A253-F1BA-994B-A947-787A8E09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65" y="262127"/>
            <a:ext cx="8873065" cy="804672"/>
          </a:xfrm>
        </p:spPr>
        <p:txBody>
          <a:bodyPr/>
          <a:lstStyle/>
          <a:p>
            <a:r>
              <a:rPr lang="en-US" dirty="0"/>
              <a:t>So what does this mean for VEX?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59C7-D7AF-1329-113C-420273DA4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85" y="66108"/>
            <a:ext cx="4578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81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FAE7-8DD3-D74D-8D03-EDB92567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security teams do the work to determine </a:t>
            </a:r>
            <a:br>
              <a:rPr lang="en-US" dirty="0"/>
            </a:br>
            <a:r>
              <a:rPr lang="en-US" dirty="0"/>
              <a:t>whether or not affected.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44E6-094A-194A-B0DD-C828536D6A5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They are already do this – so help them by make this information public.</a:t>
            </a:r>
            <a:br>
              <a:rPr lang="en-US" dirty="0"/>
            </a:br>
            <a:r>
              <a:rPr lang="en-US" dirty="0"/>
              <a:t>And reward them…</a:t>
            </a:r>
          </a:p>
        </p:txBody>
      </p:sp>
    </p:spTree>
    <p:extLst>
      <p:ext uri="{BB962C8B-B14F-4D97-AF65-F5344CB8AC3E}">
        <p14:creationId xmlns:p14="http://schemas.microsoft.com/office/powerpoint/2010/main" val="85614416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drawing pins on a map">
            <a:extLst>
              <a:ext uri="{FF2B5EF4-FFF2-40B4-BE49-F238E27FC236}">
                <a16:creationId xmlns:a16="http://schemas.microsoft.com/office/drawing/2014/main" id="{98120BD6-FA3E-4C37-A89E-13DF3C0D1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9C782-8C78-934F-8CBD-776E5ACD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Straight from the source*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205B6-64CD-F64D-8B31-3EAFE64AFEE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FFFFFF"/>
                </a:solidFill>
                <a:ea typeface="+mn-ea"/>
                <a:cs typeface="+mn-cs"/>
              </a:rPr>
              <a:t>(*source may vary)</a:t>
            </a:r>
          </a:p>
        </p:txBody>
      </p:sp>
    </p:spTree>
    <p:extLst>
      <p:ext uri="{BB962C8B-B14F-4D97-AF65-F5344CB8AC3E}">
        <p14:creationId xmlns:p14="http://schemas.microsoft.com/office/powerpoint/2010/main" val="16125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FA198A-2B90-A543-98FF-131B574958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927743" y="0"/>
            <a:ext cx="13188521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8C5AE-F88A-714A-9D1F-D90D9D40F2C3}"/>
              </a:ext>
            </a:extLst>
          </p:cNvPr>
          <p:cNvSpPr txBox="1"/>
          <p:nvPr/>
        </p:nvSpPr>
        <p:spPr>
          <a:xfrm>
            <a:off x="3320717" y="2278006"/>
            <a:ext cx="8559241" cy="7779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algn="ctr" defTabSz="687889" hangingPunct="0"/>
            <a:r>
              <a:rPr lang="en-US" sz="4500" dirty="0">
                <a:solidFill>
                  <a:schemeClr val="tx2">
                    <a:lumMod val="10000"/>
                  </a:schemeClr>
                </a:solidFill>
                <a:latin typeface="Franklin Gothic Medium" panose="020B0603020102020204" pitchFamily="34" charset="0"/>
                <a:ea typeface="Asap SemiBold"/>
                <a:cs typeface="Asap SemiBold"/>
                <a:sym typeface="Asap SemiBold"/>
              </a:rPr>
              <a:t>Starting to implement this today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E4927-4889-784A-875E-EE2ABA85C498}"/>
              </a:ext>
            </a:extLst>
          </p:cNvPr>
          <p:cNvSpPr/>
          <p:nvPr/>
        </p:nvSpPr>
        <p:spPr>
          <a:xfrm>
            <a:off x="8728678" y="6188847"/>
            <a:ext cx="30670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Photo by </a:t>
            </a:r>
            <a:r>
              <a:rPr lang="en-US" sz="15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Matías Ramos</a:t>
            </a:r>
            <a:r>
              <a:rPr lang="en-US" sz="1500" dirty="0">
                <a:solidFill>
                  <a:schemeClr val="bg1"/>
                </a:solidFill>
              </a:rPr>
              <a:t> on </a:t>
            </a:r>
            <a:r>
              <a:rPr lang="en-US" sz="15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21145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55EF1F-CE03-21B2-3C0E-7C264356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Attestations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EF245D-F0EA-8502-DAC0-DE77033D08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871" y="31668"/>
            <a:ext cx="4550609" cy="6826332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C8181E-204E-6C5F-D188-4FF7E9479F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89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F91D-F839-9541-97B9-808E0170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060" y="-186035"/>
            <a:ext cx="7064709" cy="20512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Executive Order 14028 (May 12, 2021)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“Improving the Nation’s Cybersecurity”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FBAC5-441E-6C40-8CAF-685330BC1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B2CB-9FC9-1546-BA50-4B6AB706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6"/>
            <a:ext cx="5489526" cy="4056617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/>
              <a:t>"The trust we place in our digital infrastructure should be proportional to how trustworthy and transparent that infrastructure is...”</a:t>
            </a:r>
          </a:p>
          <a:p>
            <a:pPr fontAlgn="base"/>
            <a:r>
              <a:rPr lang="en-US" sz="1800" dirty="0"/>
              <a:t>The EO defines SBOM and identifies the value proposition in 10(j)</a:t>
            </a:r>
          </a:p>
          <a:p>
            <a:pPr fontAlgn="base"/>
            <a:r>
              <a:rPr lang="en-US" sz="1800" dirty="0"/>
              <a:t>Section 4: Enhancing Software Supply Chain Security.</a:t>
            </a:r>
          </a:p>
          <a:p>
            <a:pPr lvl="1" fontAlgn="base"/>
            <a:r>
              <a:rPr lang="en-US" sz="1800" dirty="0"/>
              <a:t>4(f) – NTIA defines the “minimum elements” of SBOM</a:t>
            </a:r>
          </a:p>
          <a:p>
            <a:pPr lvl="1" fontAlgn="base"/>
            <a:r>
              <a:rPr lang="en-US" sz="1800" dirty="0"/>
              <a:t>4(e)(vii) –USG defines guidance on  “providing a purchaser a Software Bill of Materials (SBOM) for each product”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5487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F91D-F839-9541-97B9-808E0170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060" y="-186035"/>
            <a:ext cx="7064709" cy="20512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Executive Order 14028 (May 12, 2021)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“Improving the Nation’s Cybersecurity”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FBAC5-441E-6C40-8CAF-685330BC1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B2CB-9FC9-1546-BA50-4B6AB706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6"/>
            <a:ext cx="5489526" cy="4056617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/>
              <a:t>"The trust we place in our digital infrastructure should be proportional to how trustworthy and transparent that infrastructure is...”</a:t>
            </a:r>
          </a:p>
          <a:p>
            <a:pPr fontAlgn="base"/>
            <a:r>
              <a:rPr lang="en-US" sz="1800" dirty="0"/>
              <a:t>The EO defines SBOM and identifies the value proposition in 10(j)</a:t>
            </a:r>
          </a:p>
          <a:p>
            <a:pPr fontAlgn="base"/>
            <a:r>
              <a:rPr lang="en-US" sz="1800" dirty="0"/>
              <a:t>Section 4: Enhancing Software Supply Chain Security.</a:t>
            </a:r>
          </a:p>
          <a:p>
            <a:pPr lvl="1" fontAlgn="base"/>
            <a:r>
              <a:rPr lang="en-US" sz="1800" dirty="0"/>
              <a:t>4(f) – NTIA defines the “minimum elements” of SBOM</a:t>
            </a:r>
          </a:p>
          <a:p>
            <a:pPr lvl="1" fontAlgn="base"/>
            <a:r>
              <a:rPr lang="en-US" sz="1800" dirty="0"/>
              <a:t>4(e)(vii) –USG defines guidance on  “providing a purchaser a Software Bill of Materials (SBOM) for each product”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ADF82-DD3D-E749-B558-C29BBDFB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219" y="928589"/>
            <a:ext cx="4979987" cy="546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2351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F91D-F839-9541-97B9-808E0170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060" y="-186035"/>
            <a:ext cx="7064709" cy="20512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Medium" panose="020B0603020102020204" pitchFamily="34" charset="0"/>
              </a:rPr>
              <a:t>Executive Order 14028 (May 12, 2021)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“Improving the Nation’s Cybersecurity”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FBAC5-441E-6C40-8CAF-685330BC1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B2CB-9FC9-1546-BA50-4B6AB706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6"/>
            <a:ext cx="5489526" cy="4056617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/>
              <a:t>"The trust we place in our digital infrastructure should be proportional to how trustworthy and transparent that infrastructure is...”</a:t>
            </a:r>
          </a:p>
          <a:p>
            <a:pPr fontAlgn="base"/>
            <a:r>
              <a:rPr lang="en-US" sz="1800" dirty="0"/>
              <a:t>The EO defines SBOM and identifies the value proposition in 10(j)</a:t>
            </a:r>
          </a:p>
          <a:p>
            <a:pPr fontAlgn="base"/>
            <a:r>
              <a:rPr lang="en-US" sz="1800" dirty="0"/>
              <a:t>Section 4: Enhancing Software Supply Chain Security.</a:t>
            </a:r>
          </a:p>
          <a:p>
            <a:pPr lvl="1" fontAlgn="base"/>
            <a:r>
              <a:rPr lang="en-US" sz="1800" dirty="0"/>
              <a:t>4(f) – NTIA defines the “minimum elements” of SBOM</a:t>
            </a:r>
          </a:p>
          <a:p>
            <a:pPr lvl="1" fontAlgn="base"/>
            <a:r>
              <a:rPr lang="en-US" sz="1800" dirty="0"/>
              <a:t>4(e)(vii) –USG defines guidance on  “providing a purchaser a Software Bill of Materials (SBOM) for each product”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ADF82-DD3D-E749-B558-C29BBDFB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219" y="928589"/>
            <a:ext cx="4979987" cy="546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A9A01A-90F9-CB4D-A9A1-C4ECF409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120" y="3020174"/>
            <a:ext cx="4961368" cy="3577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3868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hildren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112175B6-5D90-5D47-869D-4DDA7DCA2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DC0FC-9ADB-8B45-BA5B-C273AD3C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Show and Tell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EBA55C9-6168-FE4C-8ABD-39D1216DA53D}"/>
              </a:ext>
            </a:extLst>
          </p:cNvPr>
          <p:cNvSpPr/>
          <p:nvPr/>
        </p:nvSpPr>
        <p:spPr>
          <a:xfrm>
            <a:off x="4572000" y="5241983"/>
            <a:ext cx="1358900" cy="892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28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0B99C7-3EAD-49EB-9F43-417845A762F7}"/>
              </a:ext>
            </a:extLst>
          </p:cNvPr>
          <p:cNvSpPr txBox="1"/>
          <p:nvPr/>
        </p:nvSpPr>
        <p:spPr>
          <a:xfrm>
            <a:off x="0" y="123825"/>
            <a:ext cx="120491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  "document": {    "category": "VEX_EXAMPLE",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csaf_version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"2.0",    "publisher": {      "category": "user",      "name": "ACME-Energy-Sector",      "namespace": "https://fakeacmeurl.com",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contact_details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"Joe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Vexmaker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joe.vexmaker@acme.com"    },    "title": "ACME-WIDGET-1.0-VEX-DRAFT",    "tracking": {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current_release_date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"2021-10-20T16:00:00.000Z",      "id": "ACME-2021-12345",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initial_release_date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"2021-10-19T16:00:00.000Z",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revision_history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        {          "date": "2021-10-20T16:00:00.000Z",          "number": "1.0.0",          "summary": "Initial version.  Unofficial content for example/demonstration use only."        }      ],      "status": "final",      "version": "1.0.0",      "generator": {        "date": "2021-10-20T14:19:22.851Z",        "engine": {          "version": "1.8.0",          "name":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Secvisogram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       }      }    },    "notes": [      {        "category": "other",        "text": "Draft ACME Widget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VEX document.  Unofficial content and for example/demonstration use only.",        "title": "Author Comment"      }    ]  },  "vulnerabilities": [    {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"CVE-2017-0144",      "scores": [        {          "products": [            "CSAFPID-0002"          ],          "cvss_v3": {            "version": "3.1",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vectorString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"CVSS:3.1/AV:N/AC:H/PR:N/UI:N/S:U/C:H/I:H/A:H/RL:U",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8.1,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baseSeverity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attackVector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"NETWORK",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attackComplexity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privilegesRequired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"NONE",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userInteraction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"NONE",            "scope": "UNCHANGED",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confidentialityImpact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integrityImpact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availabilityImpact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remediationLevel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"UNAVAILABLE"          }        }      ],      "threats": [        {          "category": "impact",          "details": "The SMB service is turned off by default.  The device restricts access to the OS to field service personnel.\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nThe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device is segmented from the network through the use of an instrument firewall.\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nThe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device only allows the installation/execution of known/trusted components.",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            "CSAFPID-0001"          ]        }      ],      "remediations": [        {          "category":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none_available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"details": "A future update will contain a patch that fixes the vulnerability in Windows 7 SP1",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            "CSAFPID-0001"          ]        }      ],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product_status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known_affected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          "CSAFPID-0002"        ],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known_not_affected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          "CSAFPID-0001"        ]      }    }  ],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product_tree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   "branches": [      {        "category": "vendor",        "name": "ACME",        "branches": [          {            "category":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  "name": "WIDGET",            "product": {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"CSAFPID-0001",              "name": "ACME WIDGET 1.0",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product_identification_helper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               "purl":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pkg:supplier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/ACME/WIDGET@1.0"              }            }          }        ]      },      {        "category": "vendor",        "name": "Microsoft",        "branches": [          {            "category":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product_family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  "name": "Windows",            "branches": [              {                "category":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      "name": "Embedded Standard 7",                "branches": [                  {                    "category":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service_pack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          "name": "1",                    "product": {      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"CSAFPID-0002",                      "name": "Microsoft Windows Embedded Standard 7 SP1",      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product_identification_helper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                       "purl":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pkg:supplier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/Microsoft/Windows-Embedded-Standard-7-with-SP1-patches@3.0",        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"cpe:2.3:o:microsoft:windows_7:sp1:*:*:*:*:*:*:*"                      }                    }                  }                ]              }            ]          }        ]      }    ]  }}</a:t>
            </a:r>
          </a:p>
        </p:txBody>
      </p:sp>
    </p:spTree>
    <p:extLst>
      <p:ext uri="{BB962C8B-B14F-4D97-AF65-F5344CB8AC3E}">
        <p14:creationId xmlns:p14="http://schemas.microsoft.com/office/powerpoint/2010/main" val="142756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A1BB-8CEA-0C4F-86E6-7FFE95BC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D7E09CA9-356C-1841-9BB3-33485C1903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761" y="4154366"/>
            <a:ext cx="4124433" cy="2096453"/>
          </a:xfrm>
          <a:prstGeom prst="rect">
            <a:avLst/>
          </a:prstGeom>
        </p:spPr>
      </p:pic>
      <p:pic>
        <p:nvPicPr>
          <p:cNvPr id="4" name="Grafik 9">
            <a:extLst>
              <a:ext uri="{FF2B5EF4-FFF2-40B4-BE49-F238E27FC236}">
                <a16:creationId xmlns:a16="http://schemas.microsoft.com/office/drawing/2014/main" id="{55871D13-9145-8744-BC40-EFD05828F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762" y="2242034"/>
            <a:ext cx="4124433" cy="1794128"/>
          </a:xfrm>
          <a:prstGeom prst="rect">
            <a:avLst/>
          </a:prstGeom>
        </p:spPr>
      </p:pic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0D208195-D6CF-0043-A9F3-011637D59E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75" y="4764239"/>
            <a:ext cx="3765748" cy="1956233"/>
          </a:xfrm>
          <a:prstGeom prst="rect">
            <a:avLst/>
          </a:prstGeom>
        </p:spPr>
      </p:pic>
      <p:pic>
        <p:nvPicPr>
          <p:cNvPr id="6" name="Grafik 8">
            <a:extLst>
              <a:ext uri="{FF2B5EF4-FFF2-40B4-BE49-F238E27FC236}">
                <a16:creationId xmlns:a16="http://schemas.microsoft.com/office/drawing/2014/main" id="{0B63F759-9A8B-A64E-9F3E-4EDEEA177B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22" y="4764239"/>
            <a:ext cx="3570735" cy="1956233"/>
          </a:xfrm>
          <a:prstGeom prst="rect">
            <a:avLst/>
          </a:prstGeom>
        </p:spPr>
      </p:pic>
      <p:pic>
        <p:nvPicPr>
          <p:cNvPr id="7" name="Grafik 1">
            <a:extLst>
              <a:ext uri="{FF2B5EF4-FFF2-40B4-BE49-F238E27FC236}">
                <a16:creationId xmlns:a16="http://schemas.microsoft.com/office/drawing/2014/main" id="{CA7A27E1-5C23-9F4B-8A43-C0A9035D0F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436" y="1746528"/>
            <a:ext cx="1515330" cy="1811742"/>
          </a:xfrm>
          <a:prstGeom prst="rect">
            <a:avLst/>
          </a:prstGeom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id="{5E5A0D13-16F4-8A46-8E5C-CF9F664208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16" y="1165379"/>
            <a:ext cx="1451581" cy="1547344"/>
          </a:xfrm>
          <a:prstGeom prst="rect">
            <a:avLst/>
          </a:prstGeom>
        </p:spPr>
      </p:pic>
      <p:pic>
        <p:nvPicPr>
          <p:cNvPr id="9" name="Grafik 5">
            <a:extLst>
              <a:ext uri="{FF2B5EF4-FFF2-40B4-BE49-F238E27FC236}">
                <a16:creationId xmlns:a16="http://schemas.microsoft.com/office/drawing/2014/main" id="{5B1BA236-F2F0-6147-9637-DC8CE62341B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119" y="512006"/>
            <a:ext cx="1617093" cy="1611825"/>
          </a:xfrm>
          <a:prstGeom prst="rect">
            <a:avLst/>
          </a:prstGeom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494245F9-637C-044B-BB8A-7AB6C3F9A6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965" y="1771052"/>
            <a:ext cx="1407401" cy="2737121"/>
          </a:xfrm>
          <a:prstGeom prst="rect">
            <a:avLst/>
          </a:prstGeom>
        </p:spPr>
      </p:pic>
      <p:pic>
        <p:nvPicPr>
          <p:cNvPr id="11" name="Grafik 11">
            <a:extLst>
              <a:ext uri="{FF2B5EF4-FFF2-40B4-BE49-F238E27FC236}">
                <a16:creationId xmlns:a16="http://schemas.microsoft.com/office/drawing/2014/main" id="{92F071E5-FB10-D441-9039-DB4935312B0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807" y="1155189"/>
            <a:ext cx="1309543" cy="1558980"/>
          </a:xfrm>
          <a:prstGeom prst="rect">
            <a:avLst/>
          </a:prstGeom>
        </p:spPr>
      </p:pic>
      <p:pic>
        <p:nvPicPr>
          <p:cNvPr id="12" name="Grafik 12">
            <a:extLst>
              <a:ext uri="{FF2B5EF4-FFF2-40B4-BE49-F238E27FC236}">
                <a16:creationId xmlns:a16="http://schemas.microsoft.com/office/drawing/2014/main" id="{BE1B1E61-CE50-B94D-801F-5E86880F140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74" y="2903948"/>
            <a:ext cx="1298918" cy="1651915"/>
          </a:xfrm>
          <a:prstGeom prst="rect">
            <a:avLst/>
          </a:prstGeom>
        </p:spPr>
      </p:pic>
      <p:pic>
        <p:nvPicPr>
          <p:cNvPr id="13" name="Grafik 14">
            <a:extLst>
              <a:ext uri="{FF2B5EF4-FFF2-40B4-BE49-F238E27FC236}">
                <a16:creationId xmlns:a16="http://schemas.microsoft.com/office/drawing/2014/main" id="{6EBA4AC0-5D62-F841-9E3A-DD84321415E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892" y="3082300"/>
            <a:ext cx="1437006" cy="1041268"/>
          </a:xfrm>
          <a:prstGeom prst="rect">
            <a:avLst/>
          </a:prstGeom>
        </p:spPr>
      </p:pic>
      <p:pic>
        <p:nvPicPr>
          <p:cNvPr id="14" name="Grafik 15">
            <a:extLst>
              <a:ext uri="{FF2B5EF4-FFF2-40B4-BE49-F238E27FC236}">
                <a16:creationId xmlns:a16="http://schemas.microsoft.com/office/drawing/2014/main" id="{C895172C-5FA4-744E-B7FC-E5BF5196770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564" y="512006"/>
            <a:ext cx="1573355" cy="1573355"/>
          </a:xfrm>
          <a:prstGeom prst="rect">
            <a:avLst/>
          </a:prstGeom>
        </p:spPr>
      </p:pic>
      <p:pic>
        <p:nvPicPr>
          <p:cNvPr id="15" name="Grafik 16">
            <a:extLst>
              <a:ext uri="{FF2B5EF4-FFF2-40B4-BE49-F238E27FC236}">
                <a16:creationId xmlns:a16="http://schemas.microsoft.com/office/drawing/2014/main" id="{7BC0410A-96A9-3140-8CCB-D3BE97154CF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004" y="3562344"/>
            <a:ext cx="1172845" cy="1122449"/>
          </a:xfrm>
          <a:prstGeom prst="rect">
            <a:avLst/>
          </a:prstGeom>
        </p:spPr>
      </p:pic>
      <p:sp>
        <p:nvSpPr>
          <p:cNvPr id="16" name="Titel 2">
            <a:extLst>
              <a:ext uri="{FF2B5EF4-FFF2-40B4-BE49-F238E27FC236}">
                <a16:creationId xmlns:a16="http://schemas.microsoft.com/office/drawing/2014/main" id="{833B9A42-FE32-EC40-8974-8CFB6B2F38A0}"/>
              </a:ext>
            </a:extLst>
          </p:cNvPr>
          <p:cNvSpPr txBox="1">
            <a:spLocks/>
          </p:cNvSpPr>
          <p:nvPr/>
        </p:nvSpPr>
        <p:spPr>
          <a:xfrm>
            <a:off x="2201472" y="307659"/>
            <a:ext cx="7733506" cy="195623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opperplate Gothic Bold" panose="020E07050202060204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500"/>
              <a:t>Known vulnerabilities</a:t>
            </a:r>
            <a:br>
              <a:rPr lang="en-US" sz="3667"/>
            </a:br>
            <a:r>
              <a:rPr lang="en-US" sz="3667"/>
              <a:t>Should be the easiest part</a:t>
            </a:r>
            <a:endParaRPr lang="en-US" sz="3667" dirty="0"/>
          </a:p>
        </p:txBody>
      </p:sp>
    </p:spTree>
    <p:extLst>
      <p:ext uri="{BB962C8B-B14F-4D97-AF65-F5344CB8AC3E}">
        <p14:creationId xmlns:p14="http://schemas.microsoft.com/office/powerpoint/2010/main" val="40542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34DDE49-0CA3-4568-88B2-ACC59F056950}"/>
              </a:ext>
            </a:extLst>
          </p:cNvPr>
          <p:cNvSpPr txBox="1"/>
          <p:nvPr/>
        </p:nvSpPr>
        <p:spPr>
          <a:xfrm>
            <a:off x="114300" y="123825"/>
            <a:ext cx="12192000" cy="734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{  "document": {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"category": "VEX_EXAMPLE",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"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csaf_version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": "2.0",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"publisher": {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"category": "user",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"name": "ACME-Energy-Sector",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"namespace": "https://fakeacmeurl.com",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 "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contact_details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": "Joe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Vexmaker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, joe.vexmaker@acme.com"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},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"title": "ACME-WIDGET-1.0-VEX-DRAFT",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"tracking": {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"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current_release_date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": "2021-10-20T16:00:00.000Z",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"id": "ACME-2021-12345",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"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initial_release_date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": "2021-10-19T16:00:00.000Z",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"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revision_history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": [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{  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	"date": "2021-10-20T16:00:00.000Z",  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	"number": "1.0.0",  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	"summary": "Initial version.  Unofficial content for example/demonstration use only."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}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],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"status": "final",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"version": "1.0.0",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 "generator": {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"date": "2021-10-20T14:19:22.851Z",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"engine": {  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"version": "1.8.0",  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"name": "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Secvisogram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"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}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}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},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"notes": [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{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"category": "other",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"text": "Draft ACME Widget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VEX document.  Unofficial content and for example/demonstration use only.",  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	"title": "Author Comment"  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}  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	] 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	},  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23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FC872-651C-4B23-9F4D-8CE1C3EC8CE4}"/>
              </a:ext>
            </a:extLst>
          </p:cNvPr>
          <p:cNvSpPr txBox="1"/>
          <p:nvPr/>
        </p:nvSpPr>
        <p:spPr>
          <a:xfrm>
            <a:off x="171450" y="247650"/>
            <a:ext cx="1189672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"vulnerabilities": [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"CVE-2017-0144",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"scores": [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{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"products": [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"CSAFPID-0002"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],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"cvss_v3": {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"version": "3.1",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vectorString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"CVSS:3.1/AV:N/AC:H/PR:N/UI:N/S:U/C:H/I:H/A:H/RL:U",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baseScore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8.1,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baseSeverity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attackVector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"NETWORK",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attackComplexity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privilegesRequired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"NONE",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userInteraction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"NONE",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"scope": "UNCHANGED",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confidentialityImpact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integrityImpact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availabilityImpact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"HIGH",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remediationLevel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"UNAVAILABLE"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}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}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],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"threats": [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{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"category": "impact",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"details": "The SMB service is turned off by default.  The device restricts access to the OS to field service 				personnel.\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nThe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device is segmented from the network through the use of an instrument firewall.\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nThe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				device only allows the installation/execution of known/trusted components.",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[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"CSAFPID-0001"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]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}      ],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"remediations": [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{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"category":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none_available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"details": "A future update will contain a patch that fixes the vulnerability in Windows 7 SP1",          	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[            "CSAFPID-0001"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]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}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],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33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FC872-651C-4B23-9F4D-8CE1C3EC8CE4}"/>
              </a:ext>
            </a:extLst>
          </p:cNvPr>
          <p:cNvSpPr txBox="1"/>
          <p:nvPr/>
        </p:nvSpPr>
        <p:spPr>
          <a:xfrm>
            <a:off x="1119187" y="1843950"/>
            <a:ext cx="11896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product_status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{      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known_not_affected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[        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"CSAFPID-0001"      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]    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  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</a:p>
        </p:txBody>
      </p:sp>
    </p:spTree>
    <p:extLst>
      <p:ext uri="{BB962C8B-B14F-4D97-AF65-F5344CB8AC3E}">
        <p14:creationId xmlns:p14="http://schemas.microsoft.com/office/powerpoint/2010/main" val="1755662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FC872-651C-4B23-9F4D-8CE1C3EC8CE4}"/>
              </a:ext>
            </a:extLst>
          </p:cNvPr>
          <p:cNvSpPr txBox="1"/>
          <p:nvPr/>
        </p:nvSpPr>
        <p:spPr>
          <a:xfrm>
            <a:off x="0" y="72300"/>
            <a:ext cx="1189672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product_tree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{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"branches": [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{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"category": "vendor",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"name": "ACME",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"branches": [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{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"category":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product_name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"name": "WIDGET",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"product": {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"CSAFPID-0001",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"name": "ACME WIDGET 1.0",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product_identification_helper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{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     "purl":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pkg:supplier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/ACME/WIDGET@1.0"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    }	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}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}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]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},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{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"category": "vendor",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"name": "Microsoft",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"branches": [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{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   "category":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product_family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 "name": "Windows",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 "branches": [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      {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"category":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product_name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"name": "Embedded Standard 7",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"branches": [  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     {    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"category":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service_pack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    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"name": "1",                    				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"product": {     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      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"CSAFPID-0002",      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                  "name": "Microsoft Windows Embedded Standard 7 SP1",      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product_identification_helper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{                    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	"purl":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pkg:supplier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/Microsoft/Windows-Embedded-Standard-7-with-SP1-patches@3.0",                        					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"cpe:2.3:o:microsoft:windows_7:sp1:*:*:*:*:*:*:*“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	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	}</a:t>
            </a: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	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38544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001" y="1316152"/>
            <a:ext cx="8775997" cy="52812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9600" y="95746"/>
            <a:ext cx="11232872" cy="1152525"/>
          </a:xfrm>
        </p:spPr>
        <p:txBody>
          <a:bodyPr/>
          <a:lstStyle/>
          <a:p>
            <a:r>
              <a:rPr lang="de-DE" dirty="0" err="1"/>
              <a:t>Secvisogram</a:t>
            </a:r>
            <a:r>
              <a:rPr lang="de-DE" dirty="0"/>
              <a:t> - </a:t>
            </a:r>
            <a:r>
              <a:rPr lang="de-DE" u="sng" dirty="0" err="1"/>
              <a:t>secvisogram.github.io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383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B30E2-F261-4648-B43D-B457838969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4" y="702089"/>
            <a:ext cx="9991725" cy="52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5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EFACD-0172-4820-A16E-DC6280ABF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" y="289991"/>
            <a:ext cx="11096625" cy="58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104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1B3A54-B6F8-4A95-A1B3-591445690F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709177"/>
            <a:ext cx="10153650" cy="54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574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299D9-1FF2-4E00-827E-C165E9F6F6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4" y="598265"/>
            <a:ext cx="10048875" cy="53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3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4707E4A-74DD-FE43-B0A1-98D99230B1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24DD2-8422-A14B-A49E-3C7DC14F4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322776-946D-0B4B-8BF4-F93DF17B778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pic>
        <p:nvPicPr>
          <p:cNvPr id="1026" name="Picture 2" descr="Building Canes">
            <a:extLst>
              <a:ext uri="{FF2B5EF4-FFF2-40B4-BE49-F238E27FC236}">
                <a16:creationId xmlns:a16="http://schemas.microsoft.com/office/drawing/2014/main" id="{3CD4F1C4-4055-A64F-843A-A78C94C1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B400888-46C0-9149-A404-BBBACF8552AF}"/>
              </a:ext>
            </a:extLst>
          </p:cNvPr>
          <p:cNvSpPr txBox="1">
            <a:spLocks/>
          </p:cNvSpPr>
          <p:nvPr/>
        </p:nvSpPr>
        <p:spPr>
          <a:xfrm>
            <a:off x="592438" y="539750"/>
            <a:ext cx="10414000" cy="15923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Medium" panose="020B0603020102020204" pitchFamily="34" charset="0"/>
              </a:rPr>
              <a:t>Work continues</a:t>
            </a:r>
          </a:p>
        </p:txBody>
      </p:sp>
    </p:spTree>
    <p:extLst>
      <p:ext uri="{BB962C8B-B14F-4D97-AF65-F5344CB8AC3E}">
        <p14:creationId xmlns:p14="http://schemas.microsoft.com/office/powerpoint/2010/main" val="15576614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How to communicate vulnerabilities?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"/>
          </p:nvPr>
        </p:nvSpPr>
        <p:spPr>
          <a:xfrm>
            <a:off x="889000" y="4644789"/>
            <a:ext cx="10414000" cy="2324099"/>
          </a:xfrm>
        </p:spPr>
        <p:txBody>
          <a:bodyPr/>
          <a:lstStyle/>
          <a:p>
            <a:r>
              <a:rPr lang="en-US" sz="8000" dirty="0">
                <a:latin typeface="Franklin Gothic Medium" panose="020B0603020102020204" pitchFamily="34" charset="0"/>
              </a:rPr>
              <a:t>CVE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43751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0C67-ED05-6C46-A574-ADDADB76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“Modality” of VEX – Use Cases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997F0B-6EC6-AC47-B5EF-8EDBB4FE1BE1}"/>
              </a:ext>
            </a:extLst>
          </p:cNvPr>
          <p:cNvGrpSpPr/>
          <p:nvPr/>
        </p:nvGrpSpPr>
        <p:grpSpPr>
          <a:xfrm>
            <a:off x="1505472" y="2953265"/>
            <a:ext cx="926760" cy="1664044"/>
            <a:chOff x="1112105" y="2953265"/>
            <a:chExt cx="926760" cy="1664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305BEA-A4C6-044D-896C-7BA57329EEAC}"/>
                </a:ext>
              </a:extLst>
            </p:cNvPr>
            <p:cNvSpPr/>
            <p:nvPr/>
          </p:nvSpPr>
          <p:spPr>
            <a:xfrm>
              <a:off x="1112108" y="2953265"/>
              <a:ext cx="926757" cy="47573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5BC09F-1F66-FB4C-B44C-C46DC6C129B9}"/>
                </a:ext>
              </a:extLst>
            </p:cNvPr>
            <p:cNvSpPr/>
            <p:nvPr/>
          </p:nvSpPr>
          <p:spPr>
            <a:xfrm>
              <a:off x="1112105" y="3904734"/>
              <a:ext cx="926757" cy="35628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1BE181-B4F2-FA48-8DCE-125CCE40C43F}"/>
                </a:ext>
              </a:extLst>
            </p:cNvPr>
            <p:cNvSpPr/>
            <p:nvPr/>
          </p:nvSpPr>
          <p:spPr>
            <a:xfrm>
              <a:off x="1112107" y="4261022"/>
              <a:ext cx="926757" cy="3562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0D0A314-9AC4-124F-8B2C-A575787B1767}"/>
                </a:ext>
              </a:extLst>
            </p:cNvPr>
            <p:cNvCxnSpPr>
              <a:stCxn id="3" idx="2"/>
              <a:endCxn id="4" idx="0"/>
            </p:cNvCxnSpPr>
            <p:nvPr/>
          </p:nvCxnSpPr>
          <p:spPr>
            <a:xfrm flipH="1">
              <a:off x="1575484" y="3429000"/>
              <a:ext cx="3" cy="475734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CAFE72-8CC2-544E-A6A6-B26F7AD65D52}"/>
              </a:ext>
            </a:extLst>
          </p:cNvPr>
          <p:cNvGrpSpPr/>
          <p:nvPr/>
        </p:nvGrpSpPr>
        <p:grpSpPr>
          <a:xfrm>
            <a:off x="3918301" y="2953265"/>
            <a:ext cx="2849608" cy="1664044"/>
            <a:chOff x="2376953" y="2953265"/>
            <a:chExt cx="2849608" cy="16640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4A5A72-F253-E149-AC70-10043EBE33C8}"/>
                </a:ext>
              </a:extLst>
            </p:cNvPr>
            <p:cNvSpPr/>
            <p:nvPr/>
          </p:nvSpPr>
          <p:spPr>
            <a:xfrm>
              <a:off x="3334608" y="2953265"/>
              <a:ext cx="926757" cy="47573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454C2B-1196-834A-B76B-10EFDFECE819}"/>
                </a:ext>
              </a:extLst>
            </p:cNvPr>
            <p:cNvSpPr/>
            <p:nvPr/>
          </p:nvSpPr>
          <p:spPr>
            <a:xfrm>
              <a:off x="3334606" y="3904735"/>
              <a:ext cx="926757" cy="35628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DB8E17-87B9-1349-9AA8-974D7A2EE5F6}"/>
                </a:ext>
              </a:extLst>
            </p:cNvPr>
            <p:cNvSpPr/>
            <p:nvPr/>
          </p:nvSpPr>
          <p:spPr>
            <a:xfrm>
              <a:off x="3334607" y="4261022"/>
              <a:ext cx="926757" cy="3562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9E7140-E4DC-4644-A329-422409EE051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3797985" y="3429000"/>
              <a:ext cx="2" cy="475735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628FAD-94AD-824A-8742-AE14CB5ECB7A}"/>
                </a:ext>
              </a:extLst>
            </p:cNvPr>
            <p:cNvSpPr/>
            <p:nvPr/>
          </p:nvSpPr>
          <p:spPr>
            <a:xfrm>
              <a:off x="4299804" y="2953265"/>
              <a:ext cx="926757" cy="4757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FF12B6-5F4F-9443-8814-23619174D96A}"/>
                </a:ext>
              </a:extLst>
            </p:cNvPr>
            <p:cNvSpPr/>
            <p:nvPr/>
          </p:nvSpPr>
          <p:spPr>
            <a:xfrm>
              <a:off x="2376953" y="2953265"/>
              <a:ext cx="926757" cy="4757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AECB14-25F8-7F4A-8F13-C0A907C0D040}"/>
                </a:ext>
              </a:extLst>
            </p:cNvPr>
            <p:cNvCxnSpPr>
              <a:cxnSpLocks/>
              <a:stCxn id="13" idx="2"/>
              <a:endCxn id="9" idx="0"/>
            </p:cNvCxnSpPr>
            <p:nvPr/>
          </p:nvCxnSpPr>
          <p:spPr>
            <a:xfrm>
              <a:off x="2840332" y="3429000"/>
              <a:ext cx="957653" cy="475735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524F0E-FDB4-B242-8996-2C6A2C93B6C6}"/>
                </a:ext>
              </a:extLst>
            </p:cNvPr>
            <p:cNvCxnSpPr>
              <a:cxnSpLocks/>
              <a:stCxn id="12" idx="2"/>
              <a:endCxn id="9" idx="0"/>
            </p:cNvCxnSpPr>
            <p:nvPr/>
          </p:nvCxnSpPr>
          <p:spPr>
            <a:xfrm flipH="1">
              <a:off x="3797985" y="3429000"/>
              <a:ext cx="965198" cy="475735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FA2012-66E7-7D43-99C3-B148CD4457CE}"/>
              </a:ext>
            </a:extLst>
          </p:cNvPr>
          <p:cNvGrpSpPr/>
          <p:nvPr/>
        </p:nvGrpSpPr>
        <p:grpSpPr>
          <a:xfrm>
            <a:off x="7752156" y="2953265"/>
            <a:ext cx="2864359" cy="1664044"/>
            <a:chOff x="7208107" y="2953265"/>
            <a:chExt cx="2864359" cy="166404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E44361-E69A-D146-8CB8-167F29A811AF}"/>
                </a:ext>
              </a:extLst>
            </p:cNvPr>
            <p:cNvSpPr/>
            <p:nvPr/>
          </p:nvSpPr>
          <p:spPr>
            <a:xfrm>
              <a:off x="8173308" y="2953265"/>
              <a:ext cx="926757" cy="47573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B432E3-0055-2045-BE50-8303F02248CB}"/>
                </a:ext>
              </a:extLst>
            </p:cNvPr>
            <p:cNvSpPr/>
            <p:nvPr/>
          </p:nvSpPr>
          <p:spPr>
            <a:xfrm>
              <a:off x="8173306" y="3904735"/>
              <a:ext cx="926757" cy="35628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FDE498-7064-4E47-853A-4FE06EEDABFB}"/>
                </a:ext>
              </a:extLst>
            </p:cNvPr>
            <p:cNvSpPr/>
            <p:nvPr/>
          </p:nvSpPr>
          <p:spPr>
            <a:xfrm>
              <a:off x="8173307" y="4261022"/>
              <a:ext cx="926757" cy="3562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20D87E-C3CE-A04F-A222-1C8541A0B1FF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8636685" y="3429000"/>
              <a:ext cx="2" cy="475735"/>
            </a:xfrm>
            <a:prstGeom prst="line">
              <a:avLst/>
            </a:prstGeom>
            <a:ln w="381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5B333C1-A405-1E46-A47E-E16F5F2525AA}"/>
                </a:ext>
              </a:extLst>
            </p:cNvPr>
            <p:cNvSpPr/>
            <p:nvPr/>
          </p:nvSpPr>
          <p:spPr>
            <a:xfrm>
              <a:off x="7208107" y="3904735"/>
              <a:ext cx="926757" cy="356287"/>
            </a:xfrm>
            <a:prstGeom prst="rect">
              <a:avLst/>
            </a:prstGeom>
            <a:solidFill>
              <a:schemeClr val="accent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2A59BB-54EE-904E-A62B-FEF32FA4E694}"/>
                </a:ext>
              </a:extLst>
            </p:cNvPr>
            <p:cNvSpPr/>
            <p:nvPr/>
          </p:nvSpPr>
          <p:spPr>
            <a:xfrm>
              <a:off x="7208108" y="4261022"/>
              <a:ext cx="926757" cy="3562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8E4358-0603-6441-B88E-D380AE6A193E}"/>
                </a:ext>
              </a:extLst>
            </p:cNvPr>
            <p:cNvSpPr/>
            <p:nvPr/>
          </p:nvSpPr>
          <p:spPr>
            <a:xfrm>
              <a:off x="9145708" y="3904735"/>
              <a:ext cx="926757" cy="356287"/>
            </a:xfrm>
            <a:prstGeom prst="rect">
              <a:avLst/>
            </a:prstGeom>
            <a:solidFill>
              <a:schemeClr val="accent6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vuln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102C02-0053-1A43-B25D-0922A146B3B9}"/>
                </a:ext>
              </a:extLst>
            </p:cNvPr>
            <p:cNvSpPr/>
            <p:nvPr/>
          </p:nvSpPr>
          <p:spPr>
            <a:xfrm>
              <a:off x="9145709" y="4261022"/>
              <a:ext cx="926757" cy="3562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status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8B1DC-9642-654F-9C72-F1FC34D0D3A9}"/>
                </a:ext>
              </a:extLst>
            </p:cNvPr>
            <p:cNvCxnSpPr>
              <a:cxnSpLocks/>
              <a:stCxn id="20" idx="2"/>
              <a:endCxn id="24" idx="0"/>
            </p:cNvCxnSpPr>
            <p:nvPr/>
          </p:nvCxnSpPr>
          <p:spPr>
            <a:xfrm flipH="1">
              <a:off x="7671486" y="3429000"/>
              <a:ext cx="965201" cy="475735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9C5DCC-732C-1A45-A408-A6DC46CAB90B}"/>
                </a:ext>
              </a:extLst>
            </p:cNvPr>
            <p:cNvCxnSpPr>
              <a:cxnSpLocks/>
              <a:stCxn id="20" idx="2"/>
              <a:endCxn id="26" idx="0"/>
            </p:cNvCxnSpPr>
            <p:nvPr/>
          </p:nvCxnSpPr>
          <p:spPr>
            <a:xfrm>
              <a:off x="8636687" y="3429000"/>
              <a:ext cx="972400" cy="475735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5487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569F3F-EA9F-9745-826D-C17175B5E9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866458" y="0"/>
            <a:ext cx="80744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16283-DCBD-334B-9FB9-EC77F2CA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049" y="348519"/>
            <a:ext cx="6954665" cy="1325563"/>
          </a:xfrm>
        </p:spPr>
        <p:txBody>
          <a:bodyPr>
            <a:normAutofit/>
          </a:bodyPr>
          <a:lstStyle/>
          <a:p>
            <a:r>
              <a:rPr lang="en-US" dirty="0"/>
              <a:t>“Flags”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ighlight>
                  <a:srgbClr val="C0C0C0"/>
                </a:highlight>
                <a:sym typeface="Wingdings" pitchFamily="2" charset="2"/>
              </a:rPr>
              <a:t>Status Justifications</a:t>
            </a:r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8BED7B-1649-4EDE-AA36-122A0154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22" y="2022601"/>
            <a:ext cx="4690436" cy="4154361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 err="1"/>
              <a:t>Component_not_present</a:t>
            </a:r>
            <a:endParaRPr lang="en-US" sz="2000" dirty="0"/>
          </a:p>
          <a:p>
            <a:pPr fontAlgn="base"/>
            <a:r>
              <a:rPr lang="en-US" sz="2000" dirty="0" err="1"/>
              <a:t>Vulnerable_code_of_component_not</a:t>
            </a:r>
            <a:r>
              <a:rPr lang="en-US" sz="2000" dirty="0"/>
              <a:t>_</a:t>
            </a:r>
            <a:br>
              <a:rPr lang="en-US" sz="2000" dirty="0"/>
            </a:br>
            <a:r>
              <a:rPr lang="en-US" sz="2000" dirty="0"/>
              <a:t>present</a:t>
            </a:r>
          </a:p>
          <a:p>
            <a:pPr fontAlgn="base"/>
            <a:r>
              <a:rPr lang="en-US" sz="2000" dirty="0" err="1"/>
              <a:t>Vulnerable_code_cannot_be_controlled_by_adversary</a:t>
            </a:r>
            <a:endParaRPr lang="en-US" sz="2000" dirty="0"/>
          </a:p>
          <a:p>
            <a:pPr fontAlgn="base"/>
            <a:r>
              <a:rPr lang="en-US" sz="2000" dirty="0" err="1"/>
              <a:t>Vulnerable_code_not_in_execute_path</a:t>
            </a:r>
            <a:endParaRPr lang="en-US" sz="2000" dirty="0"/>
          </a:p>
          <a:p>
            <a:pPr fontAlgn="base"/>
            <a:r>
              <a:rPr lang="en-US" sz="2000" dirty="0" err="1"/>
              <a:t>Inline_mitigations_already_exist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16314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Alright! Problem solved!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099768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Alright! Problem solved?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No. We still need your support to make it work.</a:t>
            </a:r>
          </a:p>
        </p:txBody>
      </p:sp>
    </p:spTree>
    <p:extLst>
      <p:ext uri="{BB962C8B-B14F-4D97-AF65-F5344CB8AC3E}">
        <p14:creationId xmlns:p14="http://schemas.microsoft.com/office/powerpoint/2010/main" val="3846140298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30BA-A74C-5DB2-2464-07790484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343354"/>
            <a:ext cx="10515600" cy="1325563"/>
          </a:xfrm>
        </p:spPr>
        <p:txBody>
          <a:bodyPr/>
          <a:lstStyle/>
          <a:p>
            <a:r>
              <a:rPr lang="en-US" dirty="0"/>
              <a:t>Automation</a:t>
            </a:r>
            <a:br>
              <a:rPr lang="en-US" dirty="0"/>
            </a:br>
            <a:r>
              <a:rPr lang="en-US" dirty="0"/>
              <a:t>Opportunities &amp; Challenges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2BA47E-90B8-0DC0-E6E3-4098B1D58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338" y="0"/>
            <a:ext cx="5486797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9FB0D-E8B6-B1AE-2FC7-EB6F3798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30128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Distribution &amp; retrieval of VEX</a:t>
            </a:r>
          </a:p>
          <a:p>
            <a:pPr lvl="1"/>
            <a:r>
              <a:rPr lang="en-US" dirty="0"/>
              <a:t>Push vs Pull</a:t>
            </a:r>
          </a:p>
          <a:p>
            <a:pPr lvl="1"/>
            <a:r>
              <a:rPr lang="en-US" dirty="0"/>
              <a:t>Centralization</a:t>
            </a:r>
          </a:p>
          <a:p>
            <a:r>
              <a:rPr lang="en-US" dirty="0"/>
              <a:t>Integration of VEX with existing tools</a:t>
            </a:r>
          </a:p>
          <a:p>
            <a:pPr lvl="1"/>
            <a:r>
              <a:rPr lang="en-US" dirty="0"/>
              <a:t>Trust judgements vs. policies</a:t>
            </a:r>
          </a:p>
          <a:p>
            <a:r>
              <a:rPr lang="en-US" dirty="0"/>
              <a:t>Linking VEX data</a:t>
            </a:r>
          </a:p>
          <a:p>
            <a:pPr lvl="1"/>
            <a:r>
              <a:rPr lang="en-US" dirty="0"/>
              <a:t>SBOMs ✔️</a:t>
            </a:r>
          </a:p>
          <a:p>
            <a:pPr lvl="1"/>
            <a:r>
              <a:rPr lang="en-US" dirty="0"/>
              <a:t>SBOM components ✔️</a:t>
            </a:r>
          </a:p>
          <a:p>
            <a:pPr lvl="1"/>
            <a:r>
              <a:rPr lang="en-US" dirty="0"/>
              <a:t>Software </a:t>
            </a:r>
            <a:r>
              <a:rPr lang="en-US" dirty="0" err="1"/>
              <a:t>identitifiers</a:t>
            </a:r>
            <a:r>
              <a:rPr lang="en-US" dirty="0"/>
              <a:t> 😬</a:t>
            </a:r>
          </a:p>
        </p:txBody>
      </p:sp>
    </p:spTree>
    <p:extLst>
      <p:ext uri="{BB962C8B-B14F-4D97-AF65-F5344CB8AC3E}">
        <p14:creationId xmlns:p14="http://schemas.microsoft.com/office/powerpoint/2010/main" val="24129012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93DC-EE9A-EF47-985D-CEC28940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4" y="-196171"/>
            <a:ext cx="5585836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Come build things!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A6346-F230-AD4E-8FB5-E69FCF5F07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Standardization is boring.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We need tools!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Need experienced product teams to make sure this fits their models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Plenty of room for startups to take advantage and show leadership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28327-7C5F-2A42-9588-60B9F967F1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835575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"/>
          </p:nvPr>
        </p:nvSpPr>
        <p:spPr>
          <a:xfrm>
            <a:off x="889000" y="1731804"/>
            <a:ext cx="10414000" cy="51261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		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endParaRPr lang="en-US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/>
              <a:t>Advisories are needed for risk-based decisions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/>
              <a:t>Manual processes don’t scale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/>
              <a:t>Automation is possible – so automate the boring stuff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/>
              <a:t>Publish also “known not affected” to reduce questions at support hotline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!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criticism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VEX and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cisa.gov/SBOM</a:t>
            </a:r>
            <a:r>
              <a:rPr lang="de-DE" dirty="0"/>
              <a:t> </a:t>
            </a:r>
          </a:p>
          <a:p>
            <a:r>
              <a:rPr lang="de-DE" dirty="0"/>
              <a:t>CSAF </a:t>
            </a:r>
            <a:r>
              <a:rPr lang="de-DE" dirty="0" err="1"/>
              <a:t>information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github.com/oasis-tcs/csaf</a:t>
            </a:r>
            <a:r>
              <a:rPr lang="de-DE" dirty="0"/>
              <a:t> </a:t>
            </a:r>
          </a:p>
          <a:p>
            <a:r>
              <a:rPr lang="de-DE" dirty="0">
                <a:hlinkClick r:id="rId5"/>
              </a:rPr>
              <a:t>allan.friedman@cisa.dhs.gov</a:t>
            </a:r>
            <a:r>
              <a:rPr lang="de-DE" dirty="0"/>
              <a:t> </a:t>
            </a:r>
            <a:endParaRPr lang="en-US" dirty="0"/>
          </a:p>
          <a:p>
            <a:r>
              <a:rPr lang="de-DE" dirty="0"/>
              <a:t>@</a:t>
            </a:r>
            <a:r>
              <a:rPr lang="de-DE" dirty="0" err="1"/>
              <a:t>allanfriedman</a:t>
            </a:r>
            <a:r>
              <a:rPr lang="de-DE" dirty="0"/>
              <a:t> 				</a:t>
            </a:r>
          </a:p>
          <a:p>
            <a:r>
              <a:rPr lang="de-DE" dirty="0"/>
              <a:t>												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123926" y="1189588"/>
            <a:ext cx="9582535" cy="1084431"/>
            <a:chOff x="1172309" y="732336"/>
            <a:chExt cx="9042502" cy="10844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219F90-0642-7C4A-8A86-89077A9876CF}"/>
                </a:ext>
              </a:extLst>
            </p:cNvPr>
            <p:cNvSpPr txBox="1"/>
            <p:nvPr/>
          </p:nvSpPr>
          <p:spPr>
            <a:xfrm>
              <a:off x="7235492" y="804603"/>
              <a:ext cx="273045" cy="854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2333" tIns="42333" rIns="42333" bIns="42333" numCol="1" spcCol="38100" rtlCol="0" anchor="ctr">
              <a:spAutoFit/>
            </a:bodyPr>
            <a:lstStyle/>
            <a:p>
              <a:pPr defTabSz="687889" hangingPunct="0"/>
              <a:r>
                <a:rPr lang="en-US" sz="5000" dirty="0">
                  <a:solidFill>
                    <a:schemeClr val="tx2">
                      <a:lumMod val="10000"/>
                    </a:schemeClr>
                  </a:solidFill>
                  <a:latin typeface="Franklin Gothic Medium" panose="020B0603020102020204" pitchFamily="34" charset="0"/>
                  <a:ea typeface="Asap SemiBold"/>
                  <a:cs typeface="Asap SemiBold"/>
                  <a:sym typeface="Asap SemiBold"/>
                </a:rPr>
                <a:t>}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C32E5E-B4C1-2844-BF95-0B8AB8C02029}"/>
                </a:ext>
              </a:extLst>
            </p:cNvPr>
            <p:cNvSpPr txBox="1"/>
            <p:nvPr/>
          </p:nvSpPr>
          <p:spPr>
            <a:xfrm>
              <a:off x="7522963" y="1011925"/>
              <a:ext cx="2504425" cy="516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2333" tIns="42333" rIns="42333" bIns="42333" numCol="1" spcCol="38100" rtlCol="0" anchor="ctr">
              <a:spAutoFit/>
            </a:bodyPr>
            <a:lstStyle/>
            <a:p>
              <a:pPr defTabSz="687889" hangingPunct="0"/>
              <a:r>
                <a:rPr lang="en-US" sz="2800" dirty="0">
                  <a:solidFill>
                    <a:schemeClr val="tx2">
                      <a:lumMod val="10000"/>
                    </a:schemeClr>
                  </a:solidFill>
                  <a:latin typeface="Franklin Gothic Medium" panose="020B0603020102020204" pitchFamily="34" charset="0"/>
                  <a:ea typeface="Asap SemiBold"/>
                  <a:cs typeface="Asap SemiBold"/>
                  <a:sym typeface="Asap SemiBold"/>
                </a:rPr>
                <a:t>More advisories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7AE6B0-85F0-6C4E-8555-A83EFC5EEDD2}"/>
                </a:ext>
              </a:extLst>
            </p:cNvPr>
            <p:cNvSpPr/>
            <p:nvPr/>
          </p:nvSpPr>
          <p:spPr>
            <a:xfrm>
              <a:off x="1172309" y="732336"/>
              <a:ext cx="9042502" cy="1084431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  Number of vulnerabilities discovered is rising  </a:t>
              </a:r>
            </a:p>
            <a:p>
              <a:r>
                <a:rPr lang="en-US" sz="2400" dirty="0">
                  <a:latin typeface="Franklin Gothic Medium" panose="020B0603020102020204" pitchFamily="34" charset="0"/>
                </a:rPr>
                <a:t>  Better insights in supply chain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922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Franklin Gothic Medium" panose="020B0603020102020204" pitchFamily="34" charset="0"/>
              </a:rPr>
              <a:t>How to communicate affected versions and remediations for vulnerabilities?</a:t>
            </a:r>
            <a:endParaRPr lang="en-US" sz="4400" dirty="0">
              <a:latin typeface="Franklin Gothic Medium" panose="020B06030201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4800" dirty="0"/>
              <a:t>Security Advisories</a:t>
            </a:r>
          </a:p>
        </p:txBody>
      </p:sp>
    </p:spTree>
    <p:extLst>
      <p:ext uri="{BB962C8B-B14F-4D97-AF65-F5344CB8AC3E}">
        <p14:creationId xmlns:p14="http://schemas.microsoft.com/office/powerpoint/2010/main" val="21135452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F51C-1A5F-E44D-BF43-659FA0D5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0" y="1836607"/>
            <a:ext cx="6445250" cy="1592393"/>
          </a:xfrm>
        </p:spPr>
        <p:txBody>
          <a:bodyPr/>
          <a:lstStyle/>
          <a:p>
            <a:r>
              <a:rPr lang="en-US" dirty="0"/>
              <a:t>We will know about more </a:t>
            </a:r>
            <a:r>
              <a:rPr lang="en-US" u="sng" dirty="0"/>
              <a:t>potential</a:t>
            </a:r>
            <a:r>
              <a:rPr lang="en-US" dirty="0"/>
              <a:t> vulnerabilities with SBOM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5319-B557-3043-802C-3C2999E320A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9474588" y="6601519"/>
            <a:ext cx="2717412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167" dirty="0">
                <a:solidFill>
                  <a:schemeClr val="bg2"/>
                </a:solidFill>
              </a:rPr>
              <a:t>https://boyter.org/static/books/new2.jpg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BAFDE-2B6A-7847-B097-D47F9ACFD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1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84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5964-75C0-4741-BA11-5BEC40C6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BA1F8-000E-8744-BFE5-71DEFB21B9D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ign on a wall&#10;&#10;Description automatically generated with medium confidence">
            <a:extLst>
              <a:ext uri="{FF2B5EF4-FFF2-40B4-BE49-F238E27FC236}">
                <a16:creationId xmlns:a16="http://schemas.microsoft.com/office/drawing/2014/main" id="{1875C3AF-4BE4-294F-AA11-6BED29251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08" y="-746638"/>
            <a:ext cx="12282616" cy="9211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3DDCE-95E1-2944-92D1-8F51FC6E6C9D}"/>
              </a:ext>
            </a:extLst>
          </p:cNvPr>
          <p:cNvSpPr txBox="1"/>
          <p:nvPr/>
        </p:nvSpPr>
        <p:spPr>
          <a:xfrm>
            <a:off x="6219099" y="6535623"/>
            <a:ext cx="527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sadsnaps</a:t>
            </a:r>
            <a:r>
              <a:rPr lang="en-US" dirty="0"/>
              <a:t>/2983577932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15217-D278-6847-9049-313F97F6731A}"/>
              </a:ext>
            </a:extLst>
          </p:cNvPr>
          <p:cNvSpPr/>
          <p:nvPr/>
        </p:nvSpPr>
        <p:spPr>
          <a:xfrm rot="19935901">
            <a:off x="4561503" y="5033955"/>
            <a:ext cx="4384964" cy="7065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41216453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3469</Words>
  <Application>Microsoft Macintosh PowerPoint</Application>
  <PresentationFormat>Widescreen</PresentationFormat>
  <Paragraphs>411</Paragraphs>
  <Slides>66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Arial</vt:lpstr>
      <vt:lpstr>Arial Black</vt:lpstr>
      <vt:lpstr>Asap SemiBold</vt:lpstr>
      <vt:lpstr>Calibri</vt:lpstr>
      <vt:lpstr>Calibri Light</vt:lpstr>
      <vt:lpstr>Copperplate Gothic Bold</vt:lpstr>
      <vt:lpstr>Courier New</vt:lpstr>
      <vt:lpstr>Franklin Gothic Medium</vt:lpstr>
      <vt:lpstr>Helvetica Neue</vt:lpstr>
      <vt:lpstr>Helvetica Neue Medium</vt:lpstr>
      <vt:lpstr>Times New Roman</vt:lpstr>
      <vt:lpstr>Wingdings</vt:lpstr>
      <vt:lpstr>Office Theme</vt:lpstr>
      <vt:lpstr>VEXed by vulnerabilities that don’t affect your product?  Try this one easy trick!</vt:lpstr>
      <vt:lpstr>Paying attention vs cleaning inbox?</vt:lpstr>
      <vt:lpstr>Still cooking this up</vt:lpstr>
      <vt:lpstr>But there’s plenty to sample today</vt:lpstr>
      <vt:lpstr>PowerPoint Presentation</vt:lpstr>
      <vt:lpstr>How to communicate vulnerabilities?</vt:lpstr>
      <vt:lpstr>How to communicate affected versions and remediations for vulnerabilities?</vt:lpstr>
      <vt:lpstr>We will know about more potential vulnerabilities with SBOM</vt:lpstr>
      <vt:lpstr>PowerPoint Presentation</vt:lpstr>
      <vt:lpstr>PowerPoint Presentation</vt:lpstr>
      <vt:lpstr>We need a way to communicate  that your product is not affected</vt:lpstr>
      <vt:lpstr>PowerPoint Presentation</vt:lpstr>
      <vt:lpstr>PowerPoint Presentation</vt:lpstr>
      <vt:lpstr>Scaling</vt:lpstr>
      <vt:lpstr>How many device types (Zephyr or other)  are in your facility?</vt:lpstr>
      <vt:lpstr>How to communicate that a  product is (not) “exploitable”?</vt:lpstr>
      <vt:lpstr>“exploitable”</vt:lpstr>
      <vt:lpstr>“affected”</vt:lpstr>
      <vt:lpstr>“affected”</vt:lpstr>
      <vt:lpstr>“Not Affected”</vt:lpstr>
      <vt:lpstr>“Not Affected”</vt:lpstr>
      <vt:lpstr>VEX as a binding of three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Advisories</vt:lpstr>
      <vt:lpstr>Number of Advisories CVEs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Security Advisory Framework</vt:lpstr>
      <vt:lpstr>PowerPoint Presentation</vt:lpstr>
      <vt:lpstr>So what does this mean for VEX?</vt:lpstr>
      <vt:lpstr>Good security teams do the work to determine  whether or not affected. </vt:lpstr>
      <vt:lpstr>Straight from the source*</vt:lpstr>
      <vt:lpstr>PowerPoint Presentation</vt:lpstr>
      <vt:lpstr>Demand for Attestations</vt:lpstr>
      <vt:lpstr>Executive Order 14028 (May 12, 2021) “Improving the Nation’s Cybersecurity”</vt:lpstr>
      <vt:lpstr>Executive Order 14028 (May 12, 2021) “Improving the Nation’s Cybersecurity”</vt:lpstr>
      <vt:lpstr>Executive Order 14028 (May 12, 2021) “Improving the Nation’s Cybersecurity”</vt:lpstr>
      <vt:lpstr>Show and Tell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Secvisogram - secvisogram.github.io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“Modality” of VEX – Use Cases</vt:lpstr>
      <vt:lpstr>“Flags”  Status Justifications</vt:lpstr>
      <vt:lpstr>Alright! Problem solved!</vt:lpstr>
      <vt:lpstr>Alright! Problem solved?</vt:lpstr>
      <vt:lpstr>Automation Opportunities &amp; Challenges</vt:lpstr>
      <vt:lpstr>Come build things!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this talk important?</dc:title>
  <dc:creator>FRIEDMAN, ALLAN</dc:creator>
  <cp:lastModifiedBy>Friedman, Allan</cp:lastModifiedBy>
  <cp:revision>12</cp:revision>
  <dcterms:created xsi:type="dcterms:W3CDTF">2021-10-19T13:54:00Z</dcterms:created>
  <dcterms:modified xsi:type="dcterms:W3CDTF">2022-06-02T10:55:22Z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2eef23d-2e95-4428-9a3c-2526d95b164a_Enabled">
    <vt:lpwstr>true</vt:lpwstr>
  </property>
  <property fmtid="{D5CDD505-2E9C-101B-9397-08002B2CF9AE}" pid="3" name="MSIP_Label_a2eef23d-2e95-4428-9a3c-2526d95b164a_SetDate">
    <vt:lpwstr>2021-10-19T13:54:00Z</vt:lpwstr>
  </property>
  <property fmtid="{D5CDD505-2E9C-101B-9397-08002B2CF9AE}" pid="4" name="MSIP_Label_a2eef23d-2e95-4428-9a3c-2526d95b164a_Method">
    <vt:lpwstr>Standard</vt:lpwstr>
  </property>
  <property fmtid="{D5CDD505-2E9C-101B-9397-08002B2CF9AE}" pid="5" name="MSIP_Label_a2eef23d-2e95-4428-9a3c-2526d95b164a_Name">
    <vt:lpwstr>For Official Use Only (FOUO)</vt:lpwstr>
  </property>
  <property fmtid="{D5CDD505-2E9C-101B-9397-08002B2CF9AE}" pid="6" name="MSIP_Label_a2eef23d-2e95-4428-9a3c-2526d95b164a_SiteId">
    <vt:lpwstr>3ccde76c-946d-4a12-bb7a-fc9d0842354a</vt:lpwstr>
  </property>
  <property fmtid="{D5CDD505-2E9C-101B-9397-08002B2CF9AE}" pid="7" name="MSIP_Label_a2eef23d-2e95-4428-9a3c-2526d95b164a_ActionId">
    <vt:lpwstr>51eb7c9f-f47e-4008-951c-d731a7d22ed6</vt:lpwstr>
  </property>
  <property fmtid="{D5CDD505-2E9C-101B-9397-08002B2CF9AE}" pid="8" name="MSIP_Label_a2eef23d-2e95-4428-9a3c-2526d95b164a_ContentBits">
    <vt:lpwstr>0</vt:lpwstr>
  </property>
</Properties>
</file>